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9" r:id="rId3"/>
  </p:sldMasterIdLst>
  <p:notesMasterIdLst>
    <p:notesMasterId r:id="rId17"/>
  </p:notesMasterIdLst>
  <p:handoutMasterIdLst>
    <p:handoutMasterId r:id="rId18"/>
  </p:handoutMasterIdLst>
  <p:sldIdLst>
    <p:sldId id="621" r:id="rId4"/>
    <p:sldId id="659" r:id="rId5"/>
    <p:sldId id="725" r:id="rId6"/>
    <p:sldId id="721" r:id="rId7"/>
    <p:sldId id="726" r:id="rId8"/>
    <p:sldId id="655" r:id="rId9"/>
    <p:sldId id="711" r:id="rId10"/>
    <p:sldId id="727" r:id="rId11"/>
    <p:sldId id="722" r:id="rId12"/>
    <p:sldId id="731" r:id="rId13"/>
    <p:sldId id="730" r:id="rId14"/>
    <p:sldId id="732" r:id="rId15"/>
    <p:sldId id="73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1FF"/>
    <a:srgbClr val="33CCFF"/>
    <a:srgbClr val="4EA9FC"/>
    <a:srgbClr val="A7E2FF"/>
    <a:srgbClr val="DDDDDD"/>
    <a:srgbClr val="99CCFF"/>
    <a:srgbClr val="88C8F0"/>
    <a:srgbClr val="99FF33"/>
    <a:srgbClr val="58B2EA"/>
    <a:srgbClr val="00A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60" autoAdjust="0"/>
  </p:normalViewPr>
  <p:slideViewPr>
    <p:cSldViewPr snapToGrid="0">
      <p:cViewPr varScale="1">
        <p:scale>
          <a:sx n="66" d="100"/>
          <a:sy n="66" d="100"/>
        </p:scale>
        <p:origin x="8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C662B6-D495-483E-9C39-B0C3CB5F14B4}" type="datetimeFigureOut">
              <a:rPr lang="en-GB" smtClean="0"/>
              <a:t>18/05/2021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E30849-908D-4D82-B926-6118BD8AE21F}" type="slidenum">
              <a:rPr lang="en-GB" smtClean="0"/>
              <a:t>‹#›</a:t>
            </a:fld>
            <a:endParaRPr lang="en-GB"/>
          </a:p>
        </p:txBody>
      </p:sp>
    </p:spTree>
    <p:extLst>
      <p:ext uri="{BB962C8B-B14F-4D97-AF65-F5344CB8AC3E}">
        <p14:creationId xmlns:p14="http://schemas.microsoft.com/office/powerpoint/2010/main" val="3245841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6BCA9-30BC-4D10-BB7E-A7341A03E089}" type="datetimeFigureOut">
              <a:rPr lang="en-GB" smtClean="0"/>
              <a:t>18/05/2021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84DE3-E552-4050-87C9-DB8346CDE0B3}" type="slidenum">
              <a:rPr lang="en-GB" smtClean="0"/>
              <a:t>‹#›</a:t>
            </a:fld>
            <a:endParaRPr lang="en-GB"/>
          </a:p>
        </p:txBody>
      </p:sp>
    </p:spTree>
    <p:extLst>
      <p:ext uri="{BB962C8B-B14F-4D97-AF65-F5344CB8AC3E}">
        <p14:creationId xmlns:p14="http://schemas.microsoft.com/office/powerpoint/2010/main" val="6566170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B89D96-6488-4DDE-B87D-5B6C48C5EA16}" type="slidenum">
              <a:rPr lang="fr-CA" smtClean="0">
                <a:solidFill>
                  <a:prstClr val="black"/>
                </a:solidFill>
              </a:rPr>
              <a:pPr/>
              <a:t>1</a:t>
            </a:fld>
            <a:endParaRPr lang="fr-CA" dirty="0">
              <a:solidFill>
                <a:prstClr val="black"/>
              </a:solidFill>
            </a:endParaRPr>
          </a:p>
        </p:txBody>
      </p:sp>
    </p:spTree>
    <p:extLst>
      <p:ext uri="{BB962C8B-B14F-4D97-AF65-F5344CB8AC3E}">
        <p14:creationId xmlns:p14="http://schemas.microsoft.com/office/powerpoint/2010/main" val="284872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Speedup and efficiency are measures of the quality of parallel algorithms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50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Speedup and efficiency are measures of the quality of parallel algorithms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71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Speedup and efficiency are measures of the quality of parallel algorithms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4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Speedup and efficiency are measures of the quality of parallel algorithms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57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01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that limits the maximum change of density during the simulation.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9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18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8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HBP model has two part, one part is PLM. The interesting point is about second part because the duty of the second part is to help the viscosity model to behave like a Newtonian fluid at very low shear rate range what is PLM can not do alone.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4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Speedup and efficiency are measures of the quality of parallel algorithms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2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Speedup and efficiency are measures of the quality of parallel algorithms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02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84DE3-E552-4050-87C9-DB8346CDE0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23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2EDB1E9-51DE-4559-9901-4B417DBC78CC}" type="datetime1">
              <a:rPr lang="fr-CA" smtClean="0"/>
              <a:t>2021-05-18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14655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465CE8-685D-421B-82C6-20CD88751D61}" type="datetime1">
              <a:rPr lang="fr-CA" smtClean="0"/>
              <a:t>2021-05-18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259064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747BE4-D5E5-419D-AEFA-57EDF401CA7F}" type="datetime1">
              <a:rPr lang="fr-CA" smtClean="0"/>
              <a:t>2021-05-18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2678312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5"/>
          <p:cNvSpPr>
            <a:spLocks noGrp="1" noChangeArrowheads="1"/>
          </p:cNvSpPr>
          <p:nvPr>
            <p:ph type="sldNum" idx="10"/>
          </p:nvPr>
        </p:nvSpPr>
        <p:spPr>
          <a:ln/>
        </p:spPr>
        <p:txBody>
          <a:bodyPr/>
          <a:lstStyle>
            <a:lvl1pPr>
              <a:defRPr/>
            </a:lvl1pPr>
          </a:lstStyle>
          <a:p>
            <a:fld id="{63FEFAD9-BF0C-453E-9596-EA1137885C6C}" type="slidenum">
              <a:rPr lang="en-GB" altLang="en-US"/>
              <a:pPr/>
              <a:t>‹#›</a:t>
            </a:fld>
            <a:endParaRPr lang="en-GB" altLang="en-US"/>
          </a:p>
        </p:txBody>
      </p:sp>
    </p:spTree>
    <p:extLst>
      <p:ext uri="{BB962C8B-B14F-4D97-AF65-F5344CB8AC3E}">
        <p14:creationId xmlns:p14="http://schemas.microsoft.com/office/powerpoint/2010/main" val="718945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sldNum" idx="10"/>
          </p:nvPr>
        </p:nvSpPr>
        <p:spPr>
          <a:ln/>
        </p:spPr>
        <p:txBody>
          <a:bodyPr/>
          <a:lstStyle>
            <a:lvl1pPr>
              <a:defRPr/>
            </a:lvl1pPr>
          </a:lstStyle>
          <a:p>
            <a:fld id="{467E482A-6802-4D87-BD26-E616258E8C3F}" type="slidenum">
              <a:rPr lang="en-GB" altLang="en-US"/>
              <a:pPr/>
              <a:t>‹#›</a:t>
            </a:fld>
            <a:endParaRPr lang="en-GB" altLang="en-US"/>
          </a:p>
        </p:txBody>
      </p:sp>
    </p:spTree>
    <p:extLst>
      <p:ext uri="{BB962C8B-B14F-4D97-AF65-F5344CB8AC3E}">
        <p14:creationId xmlns:p14="http://schemas.microsoft.com/office/powerpoint/2010/main" val="1098645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C70E5E85-9D5B-4057-A20D-B7C55FA012D4}" type="slidenum">
              <a:rPr lang="en-GB" altLang="en-US"/>
              <a:pPr/>
              <a:t>‹#›</a:t>
            </a:fld>
            <a:endParaRPr lang="en-GB" altLang="en-US"/>
          </a:p>
        </p:txBody>
      </p:sp>
    </p:spTree>
    <p:extLst>
      <p:ext uri="{BB962C8B-B14F-4D97-AF65-F5344CB8AC3E}">
        <p14:creationId xmlns:p14="http://schemas.microsoft.com/office/powerpoint/2010/main" val="2787852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1" y="1600200"/>
            <a:ext cx="53721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4901" y="1600200"/>
            <a:ext cx="5374217"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sldNum" idx="10"/>
          </p:nvPr>
        </p:nvSpPr>
        <p:spPr>
          <a:ln/>
        </p:spPr>
        <p:txBody>
          <a:bodyPr/>
          <a:lstStyle>
            <a:lvl1pPr>
              <a:defRPr/>
            </a:lvl1pPr>
          </a:lstStyle>
          <a:p>
            <a:fld id="{659B6A2D-7C7E-40EC-BF37-4456F5CE0A8C}" type="slidenum">
              <a:rPr lang="en-GB" altLang="en-US"/>
              <a:pPr/>
              <a:t>‹#›</a:t>
            </a:fld>
            <a:endParaRPr lang="en-GB" altLang="en-US"/>
          </a:p>
        </p:txBody>
      </p:sp>
    </p:spTree>
    <p:extLst>
      <p:ext uri="{BB962C8B-B14F-4D97-AF65-F5344CB8AC3E}">
        <p14:creationId xmlns:p14="http://schemas.microsoft.com/office/powerpoint/2010/main" val="421567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sldNum" idx="10"/>
          </p:nvPr>
        </p:nvSpPr>
        <p:spPr>
          <a:ln/>
        </p:spPr>
        <p:txBody>
          <a:bodyPr/>
          <a:lstStyle>
            <a:lvl1pPr>
              <a:defRPr/>
            </a:lvl1pPr>
          </a:lstStyle>
          <a:p>
            <a:fld id="{2BAF2784-85E3-4931-B9EC-149388842B9B}" type="slidenum">
              <a:rPr lang="en-GB" altLang="en-US"/>
              <a:pPr/>
              <a:t>‹#›</a:t>
            </a:fld>
            <a:endParaRPr lang="en-GB" altLang="en-US"/>
          </a:p>
        </p:txBody>
      </p:sp>
    </p:spTree>
    <p:extLst>
      <p:ext uri="{BB962C8B-B14F-4D97-AF65-F5344CB8AC3E}">
        <p14:creationId xmlns:p14="http://schemas.microsoft.com/office/powerpoint/2010/main" val="1936317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sldNum" idx="10"/>
          </p:nvPr>
        </p:nvSpPr>
        <p:spPr>
          <a:ln/>
        </p:spPr>
        <p:txBody>
          <a:bodyPr/>
          <a:lstStyle>
            <a:lvl1pPr>
              <a:defRPr/>
            </a:lvl1pPr>
          </a:lstStyle>
          <a:p>
            <a:fld id="{F6E3C147-5620-4F2A-8CF2-E6B3BCF79230}" type="slidenum">
              <a:rPr lang="en-GB" altLang="en-US"/>
              <a:pPr/>
              <a:t>‹#›</a:t>
            </a:fld>
            <a:endParaRPr lang="en-GB" altLang="en-US"/>
          </a:p>
        </p:txBody>
      </p:sp>
    </p:spTree>
    <p:extLst>
      <p:ext uri="{BB962C8B-B14F-4D97-AF65-F5344CB8AC3E}">
        <p14:creationId xmlns:p14="http://schemas.microsoft.com/office/powerpoint/2010/main" val="2250803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E6019504-77E4-4E5B-8180-2EECB64B2D6F}" type="slidenum">
              <a:rPr lang="en-GB" altLang="en-US"/>
              <a:pPr/>
              <a:t>‹#›</a:t>
            </a:fld>
            <a:endParaRPr lang="en-GB" altLang="en-US"/>
          </a:p>
        </p:txBody>
      </p:sp>
    </p:spTree>
    <p:extLst>
      <p:ext uri="{BB962C8B-B14F-4D97-AF65-F5344CB8AC3E}">
        <p14:creationId xmlns:p14="http://schemas.microsoft.com/office/powerpoint/2010/main" val="203682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BB2FBBAF-ECFC-48CF-83FB-DDCD93472487}" type="slidenum">
              <a:rPr lang="en-GB" altLang="en-US"/>
              <a:pPr/>
              <a:t>‹#›</a:t>
            </a:fld>
            <a:endParaRPr lang="en-GB" altLang="en-US"/>
          </a:p>
        </p:txBody>
      </p:sp>
    </p:spTree>
    <p:extLst>
      <p:ext uri="{BB962C8B-B14F-4D97-AF65-F5344CB8AC3E}">
        <p14:creationId xmlns:p14="http://schemas.microsoft.com/office/powerpoint/2010/main" val="335051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BEC8BB-F283-4117-BA61-ED2C94C0858B}" type="datetime1">
              <a:rPr lang="fr-CA" smtClean="0"/>
              <a:t>2021-05-18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1039323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3FFC4317-37D8-4DBC-9EAA-BA90839CD1DD}" type="slidenum">
              <a:rPr lang="en-GB" altLang="en-US"/>
              <a:pPr/>
              <a:t>‹#›</a:t>
            </a:fld>
            <a:endParaRPr lang="en-GB" altLang="en-US"/>
          </a:p>
        </p:txBody>
      </p:sp>
    </p:spTree>
    <p:extLst>
      <p:ext uri="{BB962C8B-B14F-4D97-AF65-F5344CB8AC3E}">
        <p14:creationId xmlns:p14="http://schemas.microsoft.com/office/powerpoint/2010/main" val="3756031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sldNum" idx="10"/>
          </p:nvPr>
        </p:nvSpPr>
        <p:spPr>
          <a:ln/>
        </p:spPr>
        <p:txBody>
          <a:bodyPr/>
          <a:lstStyle>
            <a:lvl1pPr>
              <a:defRPr/>
            </a:lvl1pPr>
          </a:lstStyle>
          <a:p>
            <a:fld id="{86019EBA-FF43-4A24-AE37-96CC322D5CF5}" type="slidenum">
              <a:rPr lang="en-GB" altLang="en-US"/>
              <a:pPr/>
              <a:t>‹#›</a:t>
            </a:fld>
            <a:endParaRPr lang="en-GB" altLang="en-US"/>
          </a:p>
        </p:txBody>
      </p:sp>
    </p:spTree>
    <p:extLst>
      <p:ext uri="{BB962C8B-B14F-4D97-AF65-F5344CB8AC3E}">
        <p14:creationId xmlns:p14="http://schemas.microsoft.com/office/powerpoint/2010/main" val="1748127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267" y="274638"/>
            <a:ext cx="2736851" cy="58340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09467" cy="58340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sldNum" idx="10"/>
          </p:nvPr>
        </p:nvSpPr>
        <p:spPr>
          <a:ln/>
        </p:spPr>
        <p:txBody>
          <a:bodyPr/>
          <a:lstStyle>
            <a:lvl1pPr>
              <a:defRPr/>
            </a:lvl1pPr>
          </a:lstStyle>
          <a:p>
            <a:fld id="{54CE2BC1-0044-4443-9857-85119582EC36}" type="slidenum">
              <a:rPr lang="en-GB" altLang="en-US"/>
              <a:pPr/>
              <a:t>‹#›</a:t>
            </a:fld>
            <a:endParaRPr lang="en-GB" altLang="en-US"/>
          </a:p>
        </p:txBody>
      </p:sp>
    </p:spTree>
    <p:extLst>
      <p:ext uri="{BB962C8B-B14F-4D97-AF65-F5344CB8AC3E}">
        <p14:creationId xmlns:p14="http://schemas.microsoft.com/office/powerpoint/2010/main" val="124218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49517" cy="1125537"/>
          </a:xfrm>
        </p:spPr>
        <p:txBody>
          <a:bodyPr/>
          <a:lstStyle/>
          <a:p>
            <a:r>
              <a:rPr lang="en-US"/>
              <a:t>Click to edit Master title style</a:t>
            </a:r>
            <a:endParaRPr lang="en-GB"/>
          </a:p>
        </p:txBody>
      </p:sp>
      <p:sp>
        <p:nvSpPr>
          <p:cNvPr id="3" name="Rectangle 5"/>
          <p:cNvSpPr>
            <a:spLocks noGrp="1" noChangeArrowheads="1"/>
          </p:cNvSpPr>
          <p:nvPr>
            <p:ph type="sldNum" idx="10"/>
          </p:nvPr>
        </p:nvSpPr>
        <p:spPr>
          <a:ln/>
        </p:spPr>
        <p:txBody>
          <a:bodyPr/>
          <a:lstStyle>
            <a:lvl1pPr>
              <a:defRPr/>
            </a:lvl1pPr>
          </a:lstStyle>
          <a:p>
            <a:fld id="{36BAB61C-42E1-4A9D-8ADE-EBD6FB3F7DA3}" type="slidenum">
              <a:rPr lang="en-GB" altLang="en-US"/>
              <a:pPr/>
              <a:t>‹#›</a:t>
            </a:fld>
            <a:endParaRPr lang="en-GB" altLang="en-US"/>
          </a:p>
        </p:txBody>
      </p:sp>
    </p:spTree>
    <p:extLst>
      <p:ext uri="{BB962C8B-B14F-4D97-AF65-F5344CB8AC3E}">
        <p14:creationId xmlns:p14="http://schemas.microsoft.com/office/powerpoint/2010/main" val="254497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p:cNvSpPr>
            <a:spLocks noGrp="1"/>
          </p:cNvSpPr>
          <p:nvPr>
            <p:ph type="dt" sz="half" idx="10"/>
          </p:nvPr>
        </p:nvSpPr>
        <p:spPr/>
        <p:txBody>
          <a:bodyPr/>
          <a:lstStyle/>
          <a:p>
            <a:fld id="{1E71AF58-C91C-4185-A8D9-5E34DECA1970}" type="datetime1">
              <a:rPr lang="fr-CA" smtClean="0">
                <a:solidFill>
                  <a:prstClr val="black">
                    <a:tint val="75000"/>
                  </a:prstClr>
                </a:solidFill>
              </a:rPr>
              <a:pPr/>
              <a:t>2021-05-18</a:t>
            </a:fld>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47496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p>
            <a:fld id="{D96F06AE-ACEB-4B19-8A0B-515D7749ECFC}" type="datetime1">
              <a:rPr lang="fr-CA" smtClean="0">
                <a:solidFill>
                  <a:prstClr val="black">
                    <a:tint val="75000"/>
                  </a:prstClr>
                </a:solidFill>
              </a:rPr>
              <a:pPr/>
              <a:t>2021-05-18</a:t>
            </a:fld>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4222659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025672-4B1C-42D0-A807-F4F5E6FC7FCF}" type="datetime1">
              <a:rPr lang="fr-CA" smtClean="0">
                <a:solidFill>
                  <a:prstClr val="black">
                    <a:tint val="75000"/>
                  </a:prstClr>
                </a:solidFill>
              </a:rPr>
              <a:pPr/>
              <a:t>2021-05-18</a:t>
            </a:fld>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271413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p:cNvSpPr>
            <a:spLocks noGrp="1"/>
          </p:cNvSpPr>
          <p:nvPr>
            <p:ph type="dt" sz="half" idx="10"/>
          </p:nvPr>
        </p:nvSpPr>
        <p:spPr/>
        <p:txBody>
          <a:bodyPr/>
          <a:lstStyle/>
          <a:p>
            <a:fld id="{0F9A5E52-7591-44E1-9DB7-785D309B64A4}" type="datetime1">
              <a:rPr lang="fr-CA" smtClean="0">
                <a:solidFill>
                  <a:prstClr val="black">
                    <a:tint val="75000"/>
                  </a:prstClr>
                </a:solidFill>
              </a:rPr>
              <a:pPr/>
              <a:t>2021-05-18</a:t>
            </a:fld>
            <a:endParaRPr lang="fr-CA">
              <a:solidFill>
                <a:prstClr val="black">
                  <a:tint val="75000"/>
                </a:prstClr>
              </a:solidFill>
            </a:endParaRPr>
          </a:p>
        </p:txBody>
      </p:sp>
      <p:sp>
        <p:nvSpPr>
          <p:cNvPr id="6" name="Footer Placeholder 5"/>
          <p:cNvSpPr>
            <a:spLocks noGrp="1"/>
          </p:cNvSpPr>
          <p:nvPr>
            <p:ph type="ftr" sz="quarter" idx="11"/>
          </p:nvPr>
        </p:nvSpPr>
        <p:spPr/>
        <p:txBody>
          <a:bodyPr/>
          <a:lstStyle/>
          <a:p>
            <a:endParaRPr lang="fr-CA">
              <a:solidFill>
                <a:prstClr val="black">
                  <a:tint val="75000"/>
                </a:prstClr>
              </a:solidFill>
            </a:endParaRPr>
          </a:p>
        </p:txBody>
      </p:sp>
      <p:sp>
        <p:nvSpPr>
          <p:cNvPr id="7" name="Slide Number Placeholder 6"/>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1101641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p:cNvSpPr>
            <a:spLocks noGrp="1"/>
          </p:cNvSpPr>
          <p:nvPr>
            <p:ph type="dt" sz="half" idx="10"/>
          </p:nvPr>
        </p:nvSpPr>
        <p:spPr/>
        <p:txBody>
          <a:bodyPr/>
          <a:lstStyle/>
          <a:p>
            <a:fld id="{8E6E7914-E8BC-45E6-B1B9-6C975741C782}" type="datetime1">
              <a:rPr lang="fr-CA" smtClean="0">
                <a:solidFill>
                  <a:prstClr val="black">
                    <a:tint val="75000"/>
                  </a:prstClr>
                </a:solidFill>
              </a:rPr>
              <a:pPr/>
              <a:t>2021-05-18</a:t>
            </a:fld>
            <a:endParaRPr lang="fr-CA">
              <a:solidFill>
                <a:prstClr val="black">
                  <a:tint val="75000"/>
                </a:prstClr>
              </a:solidFill>
            </a:endParaRPr>
          </a:p>
        </p:txBody>
      </p:sp>
      <p:sp>
        <p:nvSpPr>
          <p:cNvPr id="8" name="Footer Placeholder 7"/>
          <p:cNvSpPr>
            <a:spLocks noGrp="1"/>
          </p:cNvSpPr>
          <p:nvPr>
            <p:ph type="ftr" sz="quarter" idx="11"/>
          </p:nvPr>
        </p:nvSpPr>
        <p:spPr/>
        <p:txBody>
          <a:bodyPr/>
          <a:lstStyle/>
          <a:p>
            <a:endParaRPr lang="fr-CA">
              <a:solidFill>
                <a:prstClr val="black">
                  <a:tint val="75000"/>
                </a:prstClr>
              </a:solidFill>
            </a:endParaRPr>
          </a:p>
        </p:txBody>
      </p:sp>
      <p:sp>
        <p:nvSpPr>
          <p:cNvPr id="9" name="Slide Number Placeholder 8"/>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800495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Date Placeholder 2"/>
          <p:cNvSpPr>
            <a:spLocks noGrp="1"/>
          </p:cNvSpPr>
          <p:nvPr>
            <p:ph type="dt" sz="half" idx="10"/>
          </p:nvPr>
        </p:nvSpPr>
        <p:spPr/>
        <p:txBody>
          <a:bodyPr/>
          <a:lstStyle/>
          <a:p>
            <a:fld id="{0558AB82-6FD3-46FF-8CEB-AA4C4E1B6B61}" type="datetime1">
              <a:rPr lang="fr-CA" smtClean="0">
                <a:solidFill>
                  <a:prstClr val="black">
                    <a:tint val="75000"/>
                  </a:prstClr>
                </a:solidFill>
              </a:rPr>
              <a:pPr/>
              <a:t>2021-05-18</a:t>
            </a:fld>
            <a:endParaRPr lang="fr-CA">
              <a:solidFill>
                <a:prstClr val="black">
                  <a:tint val="75000"/>
                </a:prstClr>
              </a:solidFill>
            </a:endParaRPr>
          </a:p>
        </p:txBody>
      </p:sp>
      <p:sp>
        <p:nvSpPr>
          <p:cNvPr id="4" name="Footer Placeholder 3"/>
          <p:cNvSpPr>
            <a:spLocks noGrp="1"/>
          </p:cNvSpPr>
          <p:nvPr>
            <p:ph type="ftr" sz="quarter" idx="11"/>
          </p:nvPr>
        </p:nvSpPr>
        <p:spPr/>
        <p:txBody>
          <a:bodyPr/>
          <a:lstStyle/>
          <a:p>
            <a:endParaRPr lang="fr-CA">
              <a:solidFill>
                <a:prstClr val="black">
                  <a:tint val="75000"/>
                </a:prstClr>
              </a:solidFill>
            </a:endParaRPr>
          </a:p>
        </p:txBody>
      </p:sp>
      <p:sp>
        <p:nvSpPr>
          <p:cNvPr id="5" name="Slide Number Placeholder 4"/>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49451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F0CF98-C9F0-4696-9A0B-EC4F66B966AC}" type="datetime1">
              <a:rPr lang="fr-CA" smtClean="0"/>
              <a:t>2021-05-18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682733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44BE1-13A9-446B-8FB8-36F25CA80C64}" type="datetime1">
              <a:rPr lang="fr-CA" smtClean="0">
                <a:solidFill>
                  <a:prstClr val="black">
                    <a:tint val="75000"/>
                  </a:prstClr>
                </a:solidFill>
              </a:rPr>
              <a:pPr/>
              <a:t>2021-05-18</a:t>
            </a:fld>
            <a:endParaRPr lang="fr-CA">
              <a:solidFill>
                <a:prstClr val="black">
                  <a:tint val="75000"/>
                </a:prstClr>
              </a:solidFill>
            </a:endParaRPr>
          </a:p>
        </p:txBody>
      </p:sp>
      <p:sp>
        <p:nvSpPr>
          <p:cNvPr id="3" name="Footer Placeholder 2"/>
          <p:cNvSpPr>
            <a:spLocks noGrp="1"/>
          </p:cNvSpPr>
          <p:nvPr>
            <p:ph type="ftr" sz="quarter" idx="11"/>
          </p:nvPr>
        </p:nvSpPr>
        <p:spPr/>
        <p:txBody>
          <a:bodyPr/>
          <a:lstStyle/>
          <a:p>
            <a:endParaRPr lang="fr-CA">
              <a:solidFill>
                <a:prstClr val="black">
                  <a:tint val="75000"/>
                </a:prstClr>
              </a:solidFill>
            </a:endParaRPr>
          </a:p>
        </p:txBody>
      </p:sp>
      <p:sp>
        <p:nvSpPr>
          <p:cNvPr id="4" name="Slide Number Placeholder 3"/>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337725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620083-2F81-45C7-A64C-F2361812DA99}" type="datetime1">
              <a:rPr lang="fr-CA" smtClean="0">
                <a:solidFill>
                  <a:prstClr val="black">
                    <a:tint val="75000"/>
                  </a:prstClr>
                </a:solidFill>
              </a:rPr>
              <a:pPr/>
              <a:t>2021-05-18</a:t>
            </a:fld>
            <a:endParaRPr lang="fr-CA">
              <a:solidFill>
                <a:prstClr val="black">
                  <a:tint val="75000"/>
                </a:prstClr>
              </a:solidFill>
            </a:endParaRPr>
          </a:p>
        </p:txBody>
      </p:sp>
      <p:sp>
        <p:nvSpPr>
          <p:cNvPr id="6" name="Footer Placeholder 5"/>
          <p:cNvSpPr>
            <a:spLocks noGrp="1"/>
          </p:cNvSpPr>
          <p:nvPr>
            <p:ph type="ftr" sz="quarter" idx="11"/>
          </p:nvPr>
        </p:nvSpPr>
        <p:spPr/>
        <p:txBody>
          <a:bodyPr/>
          <a:lstStyle/>
          <a:p>
            <a:endParaRPr lang="fr-CA">
              <a:solidFill>
                <a:prstClr val="black">
                  <a:tint val="75000"/>
                </a:prstClr>
              </a:solidFill>
            </a:endParaRPr>
          </a:p>
        </p:txBody>
      </p:sp>
      <p:sp>
        <p:nvSpPr>
          <p:cNvPr id="7" name="Slide Number Placeholder 6"/>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1984682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053559-B2D0-4F50-9331-9579A57385E0}" type="datetime1">
              <a:rPr lang="fr-CA" smtClean="0">
                <a:solidFill>
                  <a:prstClr val="black">
                    <a:tint val="75000"/>
                  </a:prstClr>
                </a:solidFill>
              </a:rPr>
              <a:pPr/>
              <a:t>2021-05-18</a:t>
            </a:fld>
            <a:endParaRPr lang="fr-CA">
              <a:solidFill>
                <a:prstClr val="black">
                  <a:tint val="75000"/>
                </a:prstClr>
              </a:solidFill>
            </a:endParaRPr>
          </a:p>
        </p:txBody>
      </p:sp>
      <p:sp>
        <p:nvSpPr>
          <p:cNvPr id="6" name="Footer Placeholder 5"/>
          <p:cNvSpPr>
            <a:spLocks noGrp="1"/>
          </p:cNvSpPr>
          <p:nvPr>
            <p:ph type="ftr" sz="quarter" idx="11"/>
          </p:nvPr>
        </p:nvSpPr>
        <p:spPr/>
        <p:txBody>
          <a:bodyPr/>
          <a:lstStyle/>
          <a:p>
            <a:endParaRPr lang="fr-CA">
              <a:solidFill>
                <a:prstClr val="black">
                  <a:tint val="75000"/>
                </a:prstClr>
              </a:solidFill>
            </a:endParaRPr>
          </a:p>
        </p:txBody>
      </p:sp>
      <p:sp>
        <p:nvSpPr>
          <p:cNvPr id="7" name="Slide Number Placeholder 6"/>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483038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p>
            <a:fld id="{0B6E7A70-3FFE-4DEB-BADB-A8A6FA39EFBB}" type="datetime1">
              <a:rPr lang="fr-CA" smtClean="0">
                <a:solidFill>
                  <a:prstClr val="black">
                    <a:tint val="75000"/>
                  </a:prstClr>
                </a:solidFill>
              </a:rPr>
              <a:pPr/>
              <a:t>2021-05-18</a:t>
            </a:fld>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52849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p>
            <a:fld id="{7EDC3158-C1EA-4D29-A7AD-8693AEC1B5AB}" type="datetime1">
              <a:rPr lang="fr-CA" smtClean="0">
                <a:solidFill>
                  <a:prstClr val="black">
                    <a:tint val="75000"/>
                  </a:prstClr>
                </a:solidFill>
              </a:rPr>
              <a:pPr/>
              <a:t>2021-05-18</a:t>
            </a:fld>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09800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47E01EF-E682-4B21-B4DF-63791CB4E8BF}" type="datetime1">
              <a:rPr lang="fr-CA" smtClean="0"/>
              <a:t>2021-05-18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109279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EE70F2D-5D7A-44C6-AB56-BFCF5DD97B3B}" type="datetime1">
              <a:rPr lang="fr-CA" smtClean="0"/>
              <a:t>2021-05-18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4124324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732DC8F-E500-4AD8-8BD4-EBB590D6441A}" type="datetime1">
              <a:rPr lang="fr-CA" smtClean="0"/>
              <a:t>2021-05-18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285160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85481-4EAC-4AEE-A591-9132485AA7A7}" type="datetime1">
              <a:rPr lang="fr-CA" smtClean="0"/>
              <a:t>2021-05-18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309393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024EAD-DD5D-405B-BAA5-927F154AEAD8}" type="datetime1">
              <a:rPr lang="fr-CA" smtClean="0"/>
              <a:t>2021-05-18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298083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C711C7-D165-4199-8474-FCAAF2EDC90E}" type="datetime1">
              <a:rPr lang="fr-CA" smtClean="0"/>
              <a:t>2021-05-18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E780CD-9897-4E16-BD8A-C241C0EEDA98}" type="slidenum">
              <a:rPr lang="en-GB" smtClean="0"/>
              <a:t>‹#›</a:t>
            </a:fld>
            <a:endParaRPr lang="en-GB"/>
          </a:p>
        </p:txBody>
      </p:sp>
    </p:spTree>
    <p:extLst>
      <p:ext uri="{BB962C8B-B14F-4D97-AF65-F5344CB8AC3E}">
        <p14:creationId xmlns:p14="http://schemas.microsoft.com/office/powerpoint/2010/main" val="2703910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C70DC-7E5F-4E27-877E-68DC424A43E1}" type="datetime1">
              <a:rPr lang="fr-CA" smtClean="0"/>
              <a:t>2021-05-18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780CD-9897-4E16-BD8A-C241C0EEDA98}" type="slidenum">
              <a:rPr lang="en-GB" smtClean="0"/>
              <a:t>‹#›</a:t>
            </a:fld>
            <a:endParaRPr lang="en-GB"/>
          </a:p>
        </p:txBody>
      </p:sp>
    </p:spTree>
    <p:extLst>
      <p:ext uri="{BB962C8B-B14F-4D97-AF65-F5344CB8AC3E}">
        <p14:creationId xmlns:p14="http://schemas.microsoft.com/office/powerpoint/2010/main" val="249778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9600" y="274639"/>
            <a:ext cx="10949517" cy="1125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09600" y="1600200"/>
            <a:ext cx="10949517" cy="450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8" name="Text Box 3"/>
          <p:cNvSpPr txBox="1">
            <a:spLocks noChangeArrowheads="1"/>
          </p:cNvSpPr>
          <p:nvPr/>
        </p:nvSpPr>
        <p:spPr bwMode="auto">
          <a:xfrm>
            <a:off x="609600" y="6245225"/>
            <a:ext cx="2829984"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z="1800"/>
          </a:p>
        </p:txBody>
      </p:sp>
      <p:sp>
        <p:nvSpPr>
          <p:cNvPr id="1029" name="Text Box 4"/>
          <p:cNvSpPr txBox="1">
            <a:spLocks noChangeArrowheads="1"/>
          </p:cNvSpPr>
          <p:nvPr/>
        </p:nvSpPr>
        <p:spPr bwMode="auto">
          <a:xfrm>
            <a:off x="4165600" y="6245225"/>
            <a:ext cx="3845984"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z="1800"/>
          </a:p>
        </p:txBody>
      </p:sp>
      <p:sp>
        <p:nvSpPr>
          <p:cNvPr id="2" name="Rectangle 5"/>
          <p:cNvSpPr>
            <a:spLocks noGrp="1" noChangeArrowheads="1"/>
          </p:cNvSpPr>
          <p:nvPr>
            <p:ph type="sldNum"/>
          </p:nvPr>
        </p:nvSpPr>
        <p:spPr bwMode="auto">
          <a:xfrm>
            <a:off x="8737600" y="6245225"/>
            <a:ext cx="282151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50FDF210-7F64-4D27-A45B-8B89E3031295}" type="slidenum">
              <a:rPr lang="en-GB" altLang="en-US"/>
              <a:pPr/>
              <a:t>‹#›</a:t>
            </a:fld>
            <a:endParaRPr lang="en-GB" altLang="en-US"/>
          </a:p>
        </p:txBody>
      </p:sp>
    </p:spTree>
    <p:extLst>
      <p:ext uri="{BB962C8B-B14F-4D97-AF65-F5344CB8AC3E}">
        <p14:creationId xmlns:p14="http://schemas.microsoft.com/office/powerpoint/2010/main" val="42876281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49263" rtl="0" eaLnBrk="0" fontAlgn="base" hangingPunct="0">
        <a:lnSpc>
          <a:spcPct val="81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81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Bitstream Vera Sans" charset="0"/>
          <a:cs typeface="Bitstream Vera Sans" charset="0"/>
        </a:defRPr>
      </a:lvl2pPr>
      <a:lvl3pPr algn="ctr" defTabSz="449263" rtl="0" eaLnBrk="0" fontAlgn="base" hangingPunct="0">
        <a:lnSpc>
          <a:spcPct val="81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Bitstream Vera Sans" charset="0"/>
          <a:cs typeface="Bitstream Vera Sans" charset="0"/>
        </a:defRPr>
      </a:lvl3pPr>
      <a:lvl4pPr algn="ctr" defTabSz="449263" rtl="0" eaLnBrk="0" fontAlgn="base" hangingPunct="0">
        <a:lnSpc>
          <a:spcPct val="81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Bitstream Vera Sans" charset="0"/>
          <a:cs typeface="Bitstream Vera Sans" charset="0"/>
        </a:defRPr>
      </a:lvl4pPr>
      <a:lvl5pPr algn="ctr" defTabSz="449263" rtl="0" eaLnBrk="0" fontAlgn="base" hangingPunct="0">
        <a:lnSpc>
          <a:spcPct val="81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Bitstream Vera Sans" charset="0"/>
          <a:cs typeface="Bitstream Vera Sans" charset="0"/>
        </a:defRPr>
      </a:lvl5pPr>
      <a:lvl6pPr marL="2514600" indent="-228600" algn="ctr" defTabSz="449263" rtl="0" eaLnBrk="0" fontAlgn="base" hangingPunct="0">
        <a:lnSpc>
          <a:spcPct val="81000"/>
        </a:lnSpc>
        <a:spcBef>
          <a:spcPct val="0"/>
        </a:spcBef>
        <a:spcAft>
          <a:spcPct val="0"/>
        </a:spcAft>
        <a:buClr>
          <a:srgbClr val="000000"/>
        </a:buClr>
        <a:buSzPct val="100000"/>
        <a:buFont typeface="Times New Roman" pitchFamily="16" charset="0"/>
        <a:defRPr sz="4400">
          <a:solidFill>
            <a:srgbClr val="000000"/>
          </a:solidFill>
          <a:latin typeface="Arial" charset="0"/>
          <a:ea typeface="Bitstream Vera Sans" charset="0"/>
          <a:cs typeface="Bitstream Vera Sans" charset="0"/>
        </a:defRPr>
      </a:lvl6pPr>
      <a:lvl7pPr marL="2971800" indent="-228600" algn="ctr" defTabSz="449263" rtl="0" eaLnBrk="0" fontAlgn="base" hangingPunct="0">
        <a:lnSpc>
          <a:spcPct val="81000"/>
        </a:lnSpc>
        <a:spcBef>
          <a:spcPct val="0"/>
        </a:spcBef>
        <a:spcAft>
          <a:spcPct val="0"/>
        </a:spcAft>
        <a:buClr>
          <a:srgbClr val="000000"/>
        </a:buClr>
        <a:buSzPct val="100000"/>
        <a:buFont typeface="Times New Roman" pitchFamily="16" charset="0"/>
        <a:defRPr sz="4400">
          <a:solidFill>
            <a:srgbClr val="000000"/>
          </a:solidFill>
          <a:latin typeface="Arial" charset="0"/>
          <a:ea typeface="Bitstream Vera Sans" charset="0"/>
          <a:cs typeface="Bitstream Vera Sans" charset="0"/>
        </a:defRPr>
      </a:lvl7pPr>
      <a:lvl8pPr marL="3429000" indent="-228600" algn="ctr" defTabSz="449263" rtl="0" eaLnBrk="0" fontAlgn="base" hangingPunct="0">
        <a:lnSpc>
          <a:spcPct val="81000"/>
        </a:lnSpc>
        <a:spcBef>
          <a:spcPct val="0"/>
        </a:spcBef>
        <a:spcAft>
          <a:spcPct val="0"/>
        </a:spcAft>
        <a:buClr>
          <a:srgbClr val="000000"/>
        </a:buClr>
        <a:buSzPct val="100000"/>
        <a:buFont typeface="Times New Roman" pitchFamily="16" charset="0"/>
        <a:defRPr sz="4400">
          <a:solidFill>
            <a:srgbClr val="000000"/>
          </a:solidFill>
          <a:latin typeface="Arial" charset="0"/>
          <a:ea typeface="Bitstream Vera Sans" charset="0"/>
          <a:cs typeface="Bitstream Vera Sans" charset="0"/>
        </a:defRPr>
      </a:lvl8pPr>
      <a:lvl9pPr marL="3886200" indent="-228600" algn="ctr" defTabSz="449263" rtl="0" eaLnBrk="0" fontAlgn="base" hangingPunct="0">
        <a:lnSpc>
          <a:spcPct val="81000"/>
        </a:lnSpc>
        <a:spcBef>
          <a:spcPct val="0"/>
        </a:spcBef>
        <a:spcAft>
          <a:spcPct val="0"/>
        </a:spcAft>
        <a:buClr>
          <a:srgbClr val="000000"/>
        </a:buClr>
        <a:buSzPct val="100000"/>
        <a:buFont typeface="Times New Roman" pitchFamily="16" charset="0"/>
        <a:defRPr sz="4400">
          <a:solidFill>
            <a:srgbClr val="000000"/>
          </a:solidFill>
          <a:latin typeface="Arial" charset="0"/>
          <a:ea typeface="Bitstream Vera Sans" charset="0"/>
          <a:cs typeface="Bitstream Vera Sans" charset="0"/>
        </a:defRPr>
      </a:lvl9pPr>
    </p:titleStyle>
    <p:bodyStyle>
      <a:lvl1pPr marL="342900" indent="-342900" algn="l" defTabSz="449263" rtl="0" eaLnBrk="0" fontAlgn="base" hangingPunct="0">
        <a:lnSpc>
          <a:spcPct val="81000"/>
        </a:lnSpc>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81000"/>
        </a:lnSpc>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49263" rtl="0" eaLnBrk="0" fontAlgn="base" hangingPunct="0">
        <a:lnSpc>
          <a:spcPct val="81000"/>
        </a:lnSpc>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49263" rtl="0" eaLnBrk="0" fontAlgn="base" hangingPunct="0">
        <a:lnSpc>
          <a:spcPct val="81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49263" rtl="0" eaLnBrk="0" fontAlgn="base" hangingPunct="0">
        <a:lnSpc>
          <a:spcPct val="81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49263" rtl="0" eaLnBrk="0" fontAlgn="base" hangingPunct="0">
        <a:lnSpc>
          <a:spcPct val="81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81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81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81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1914E-B157-4EAB-9CF3-E38C7E4E213F}" type="datetime1">
              <a:rPr lang="fr-CA" smtClean="0">
                <a:solidFill>
                  <a:prstClr val="black">
                    <a:tint val="75000"/>
                  </a:prstClr>
                </a:solidFill>
              </a:rPr>
              <a:pPr/>
              <a:t>2021-05-18</a:t>
            </a:fld>
            <a:endParaRPr lang="fr-C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610D5-BF98-476E-8723-9537D35E305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6416474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362" y="1291258"/>
            <a:ext cx="12082094" cy="5554027"/>
          </a:xfrm>
        </p:spPr>
        <p:txBody>
          <a:bodyPr>
            <a:normAutofit/>
          </a:bodyPr>
          <a:lstStyle/>
          <a:p>
            <a:r>
              <a:rPr lang="en-GB" sz="4000" b="1" dirty="0">
                <a:solidFill>
                  <a:prstClr val="black"/>
                </a:solidFill>
                <a:latin typeface="Times New Roman" panose="02020603050405020304" pitchFamily="18" charset="0"/>
                <a:cs typeface="Times New Roman" panose="02020603050405020304" pitchFamily="18" charset="0"/>
              </a:rPr>
              <a:t>Simulation of LPIM by SPH in DualSPHysics</a:t>
            </a:r>
            <a:endParaRPr lang="fr-CA" sz="2000" b="1" u="sng" dirty="0">
              <a:latin typeface="Times New Roman" panose="02020603050405020304" pitchFamily="18" charset="0"/>
              <a:cs typeface="Times New Roman" panose="02020603050405020304" pitchFamily="18" charset="0"/>
            </a:endParaRPr>
          </a:p>
          <a:p>
            <a:pPr lvl="0" algn="l"/>
            <a:endParaRPr lang="en-US" sz="2000" b="1" dirty="0">
              <a:solidFill>
                <a:prstClr val="black"/>
              </a:solidFill>
              <a:latin typeface="Times New Roman" panose="02020603050405020304" pitchFamily="18" charset="0"/>
              <a:cs typeface="Times New Roman" panose="02020603050405020304" pitchFamily="18" charset="0"/>
            </a:endParaRPr>
          </a:p>
          <a:p>
            <a:pPr lvl="0" algn="l"/>
            <a:endParaRPr lang="en-US" sz="2000" b="1" dirty="0">
              <a:solidFill>
                <a:prstClr val="black"/>
              </a:solidFill>
              <a:latin typeface="Times New Roman" panose="02020603050405020304" pitchFamily="18" charset="0"/>
              <a:cs typeface="Times New Roman" panose="02020603050405020304" pitchFamily="18" charset="0"/>
            </a:endParaRPr>
          </a:p>
          <a:p>
            <a:pPr lvl="0" algn="l"/>
            <a:r>
              <a:rPr lang="en-US" sz="2000" b="1" dirty="0">
                <a:solidFill>
                  <a:prstClr val="black"/>
                </a:solidFill>
                <a:latin typeface="Times New Roman" panose="02020603050405020304" pitchFamily="18" charset="0"/>
                <a:cs typeface="Times New Roman" panose="02020603050405020304" pitchFamily="18" charset="0"/>
              </a:rPr>
              <a:t>   </a:t>
            </a:r>
          </a:p>
          <a:p>
            <a:pPr lvl="0" algn="l"/>
            <a:endParaRPr lang="en-US" sz="2000" b="1" dirty="0">
              <a:solidFill>
                <a:prstClr val="black"/>
              </a:solidFill>
              <a:latin typeface="Times New Roman" panose="02020603050405020304" pitchFamily="18" charset="0"/>
              <a:cs typeface="Times New Roman" panose="02020603050405020304" pitchFamily="18" charset="0"/>
            </a:endParaRPr>
          </a:p>
          <a:p>
            <a:pPr lvl="0"/>
            <a:r>
              <a:rPr lang="fr-CA" sz="1600" b="1" dirty="0">
                <a:solidFill>
                  <a:prstClr val="black"/>
                </a:solidFill>
                <a:latin typeface="Times New Roman" panose="02020603050405020304" pitchFamily="18" charset="0"/>
                <a:cs typeface="Times New Roman" panose="02020603050405020304" pitchFamily="18" charset="0"/>
              </a:rPr>
              <a:t>Montréal, </a:t>
            </a:r>
            <a:r>
              <a:rPr lang="en-US" sz="1600" b="1" dirty="0">
                <a:solidFill>
                  <a:prstClr val="black"/>
                </a:solidFill>
                <a:latin typeface="Times New Roman" panose="02020603050405020304" pitchFamily="18" charset="0"/>
                <a:cs typeface="Times New Roman" panose="02020603050405020304" pitchFamily="18" charset="0"/>
              </a:rPr>
              <a:t>May</a:t>
            </a:r>
            <a:r>
              <a:rPr lang="fr-CA" sz="1600" b="1" dirty="0">
                <a:solidFill>
                  <a:prstClr val="black"/>
                </a:solidFill>
                <a:latin typeface="Times New Roman" panose="02020603050405020304" pitchFamily="18" charset="0"/>
                <a:cs typeface="Times New Roman" panose="02020603050405020304" pitchFamily="18" charset="0"/>
              </a:rPr>
              <a:t> 19, 2020</a:t>
            </a:r>
          </a:p>
          <a:p>
            <a:pPr lvl="0"/>
            <a:r>
              <a:rPr lang="fr-CA" sz="1600" b="1" dirty="0">
                <a:solidFill>
                  <a:prstClr val="black"/>
                </a:solidFill>
                <a:latin typeface="Times New Roman" panose="02020603050405020304" pitchFamily="18" charset="0"/>
                <a:cs typeface="Times New Roman" panose="02020603050405020304" pitchFamily="18" charset="0"/>
              </a:rPr>
              <a:t>2nd </a:t>
            </a:r>
            <a:r>
              <a:rPr lang="en-GB" sz="1600" b="1" dirty="0">
                <a:solidFill>
                  <a:prstClr val="black"/>
                </a:solidFill>
                <a:latin typeface="Times New Roman" panose="02020603050405020304" pitchFamily="18" charset="0"/>
                <a:cs typeface="Times New Roman" panose="02020603050405020304" pitchFamily="18" charset="0"/>
              </a:rPr>
              <a:t>follow</a:t>
            </a:r>
            <a:r>
              <a:rPr lang="fr-CA" sz="1600" b="1" dirty="0">
                <a:solidFill>
                  <a:prstClr val="black"/>
                </a:solidFill>
                <a:latin typeface="Times New Roman" panose="02020603050405020304" pitchFamily="18" charset="0"/>
                <a:cs typeface="Times New Roman" panose="02020603050405020304" pitchFamily="18" charset="0"/>
              </a:rPr>
              <a:t> up meeting </a:t>
            </a:r>
          </a:p>
        </p:txBody>
      </p:sp>
      <p:pic>
        <p:nvPicPr>
          <p:cNvPr id="5" name="Picture 4"/>
          <p:cNvPicPr>
            <a:picLocks noChangeAspect="1"/>
          </p:cNvPicPr>
          <p:nvPr/>
        </p:nvPicPr>
        <p:blipFill>
          <a:blip r:embed="rId3"/>
          <a:stretch>
            <a:fillRect/>
          </a:stretch>
        </p:blipFill>
        <p:spPr>
          <a:xfrm>
            <a:off x="0" y="-14287"/>
            <a:ext cx="2148840" cy="1074420"/>
          </a:xfrm>
          <a:prstGeom prst="rect">
            <a:avLst/>
          </a:prstGeom>
        </p:spPr>
      </p:pic>
      <p:sp>
        <p:nvSpPr>
          <p:cNvPr id="4" name="Rectangle 3"/>
          <p:cNvSpPr/>
          <p:nvPr/>
        </p:nvSpPr>
        <p:spPr>
          <a:xfrm>
            <a:off x="8675879" y="3876945"/>
            <a:ext cx="2762295" cy="769441"/>
          </a:xfrm>
          <a:prstGeom prst="rect">
            <a:avLst/>
          </a:prstGeom>
        </p:spPr>
        <p:txBody>
          <a:bodyPr wrap="none">
            <a:spAutoFit/>
          </a:bodyPr>
          <a:lstStyle/>
          <a:p>
            <a:r>
              <a:rPr lang="en-US" sz="2200" dirty="0">
                <a:solidFill>
                  <a:prstClr val="black"/>
                </a:solidFill>
                <a:latin typeface="Times New Roman" panose="02020603050405020304" pitchFamily="18" charset="0"/>
                <a:cs typeface="Times New Roman" panose="02020603050405020304" pitchFamily="18" charset="0"/>
              </a:rPr>
              <a:t>Presented by: </a:t>
            </a:r>
          </a:p>
          <a:p>
            <a:r>
              <a:rPr lang="en-US" sz="2200" b="1" i="1" dirty="0">
                <a:solidFill>
                  <a:prstClr val="black"/>
                </a:solidFill>
                <a:latin typeface="Times New Roman" panose="02020603050405020304" pitchFamily="18" charset="0"/>
                <a:cs typeface="Times New Roman" panose="02020603050405020304" pitchFamily="18" charset="0"/>
              </a:rPr>
              <a:t>Mohammad Meiabadi</a:t>
            </a:r>
            <a:endParaRPr lang="en-US" dirty="0">
              <a:solidFill>
                <a:prstClr val="black"/>
              </a:solidFill>
            </a:endParaRPr>
          </a:p>
        </p:txBody>
      </p:sp>
      <p:sp>
        <p:nvSpPr>
          <p:cNvPr id="6" name="Rectangle 5"/>
          <p:cNvSpPr/>
          <p:nvPr/>
        </p:nvSpPr>
        <p:spPr>
          <a:xfrm>
            <a:off x="412081" y="3876945"/>
            <a:ext cx="4034118" cy="1013611"/>
          </a:xfrm>
          <a:prstGeom prst="rect">
            <a:avLst/>
          </a:prstGeom>
        </p:spPr>
        <p:txBody>
          <a:bodyPr wrap="square">
            <a:spAutoFit/>
          </a:bodyPr>
          <a:lstStyle/>
          <a:p>
            <a:pPr>
              <a:lnSpc>
                <a:spcPct val="90000"/>
              </a:lnSpc>
              <a:spcBef>
                <a:spcPts val="1000"/>
              </a:spcBef>
            </a:pPr>
            <a:r>
              <a:rPr lang="en-US" sz="1600" dirty="0">
                <a:solidFill>
                  <a:prstClr val="black"/>
                </a:solidFill>
                <a:latin typeface="Times New Roman" panose="02020603050405020304" pitchFamily="18" charset="0"/>
                <a:cs typeface="Times New Roman" panose="02020603050405020304" pitchFamily="18" charset="0"/>
              </a:rPr>
              <a:t>Research Directors:</a:t>
            </a:r>
          </a:p>
          <a:p>
            <a:pPr>
              <a:lnSpc>
                <a:spcPct val="90000"/>
              </a:lnSpc>
              <a:spcBef>
                <a:spcPts val="1000"/>
              </a:spcBef>
            </a:pPr>
            <a:r>
              <a:rPr lang="en-US" sz="1600" b="1" i="1" dirty="0">
                <a:solidFill>
                  <a:prstClr val="black"/>
                </a:solidFill>
                <a:latin typeface="Times New Roman" panose="02020603050405020304" pitchFamily="18" charset="0"/>
                <a:cs typeface="Times New Roman" panose="02020603050405020304" pitchFamily="18" charset="0"/>
              </a:rPr>
              <a:t>Professor Vincent Demers</a:t>
            </a:r>
          </a:p>
          <a:p>
            <a:pPr>
              <a:lnSpc>
                <a:spcPct val="90000"/>
              </a:lnSpc>
              <a:spcBef>
                <a:spcPts val="1000"/>
              </a:spcBef>
            </a:pPr>
            <a:r>
              <a:rPr lang="en-US" sz="1600" b="1" i="1" dirty="0">
                <a:solidFill>
                  <a:prstClr val="black"/>
                </a:solidFill>
                <a:latin typeface="Times New Roman" panose="02020603050405020304" pitchFamily="18" charset="0"/>
                <a:cs typeface="Times New Roman" panose="02020603050405020304" pitchFamily="18" charset="0"/>
              </a:rPr>
              <a:t>Professor Louis Dufresne</a:t>
            </a:r>
          </a:p>
        </p:txBody>
      </p:sp>
    </p:spTree>
    <p:extLst>
      <p:ext uri="{BB962C8B-B14F-4D97-AF65-F5344CB8AC3E}">
        <p14:creationId xmlns:p14="http://schemas.microsoft.com/office/powerpoint/2010/main" val="4138418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GB" sz="4000" dirty="0">
                <a:solidFill>
                  <a:prstClr val="black"/>
                </a:solidFill>
                <a:latin typeface="Arial" panose="020B0604020202020204" pitchFamily="34" charset="0"/>
                <a:ea typeface="+mn-ea"/>
                <a:cs typeface="Arial" panose="020B0604020202020204" pitchFamily="34" charset="0"/>
              </a:rPr>
              <a:t>Non-Newtonian Velocity Results </a:t>
            </a:r>
          </a:p>
        </p:txBody>
      </p:sp>
      <p:pic>
        <p:nvPicPr>
          <p:cNvPr id="8" name="Picture 7"/>
          <p:cNvPicPr>
            <a:picLocks noChangeAspect="1"/>
          </p:cNvPicPr>
          <p:nvPr/>
        </p:nvPicPr>
        <p:blipFill>
          <a:blip r:embed="rId5"/>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2">
            <a:hlinkClick r:id="" action="ppaction://media"/>
            <a:extLst>
              <a:ext uri="{FF2B5EF4-FFF2-40B4-BE49-F238E27FC236}">
                <a16:creationId xmlns:a16="http://schemas.microsoft.com/office/drawing/2014/main" id="{4FFEAA28-0696-4B7E-8D81-A5142E1AF5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983" y="1703156"/>
            <a:ext cx="9944100" cy="4876800"/>
          </a:xfrm>
          <a:prstGeom prst="rect">
            <a:avLst/>
          </a:prstGeom>
        </p:spPr>
      </p:pic>
      <p:sp>
        <p:nvSpPr>
          <p:cNvPr id="11" name="TextBox 10">
            <a:extLst>
              <a:ext uri="{FF2B5EF4-FFF2-40B4-BE49-F238E27FC236}">
                <a16:creationId xmlns:a16="http://schemas.microsoft.com/office/drawing/2014/main" id="{92BDF8A3-7829-48E2-9777-DEDF1B7F4EF3}"/>
              </a:ext>
            </a:extLst>
          </p:cNvPr>
          <p:cNvSpPr txBox="1"/>
          <p:nvPr/>
        </p:nvSpPr>
        <p:spPr>
          <a:xfrm>
            <a:off x="41419" y="1288086"/>
            <a:ext cx="32097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Instability in velocity results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4FE3A23-A497-4CEA-B94D-A9402F134EFE}"/>
              </a:ext>
            </a:extLst>
          </p:cNvPr>
          <p:cNvSpPr txBox="1"/>
          <p:nvPr/>
        </p:nvSpPr>
        <p:spPr>
          <a:xfrm>
            <a:off x="10081083" y="1745289"/>
            <a:ext cx="2110917"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panose="020F0502020204030204"/>
                <a:ea typeface="+mn-ea"/>
                <a:cs typeface="+mn-cs"/>
              </a:rPr>
              <a:t>Measures to reduce insatiability: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prstClr val="black"/>
                </a:solidFill>
                <a:latin typeface="Calibri" panose="020F0502020204030204"/>
              </a:rPr>
              <a:t>Change kernel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Shifting algorithm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prstClr val="black"/>
                </a:solidFill>
                <a:latin typeface="Calibri" panose="020F0502020204030204"/>
              </a:rPr>
              <a:t>Density diffusion term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Time integration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5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GB" sz="4000" dirty="0">
                <a:solidFill>
                  <a:prstClr val="black"/>
                </a:solidFill>
                <a:latin typeface="Arial" panose="020B0604020202020204" pitchFamily="34" charset="0"/>
                <a:ea typeface="+mn-ea"/>
                <a:cs typeface="Arial" panose="020B0604020202020204" pitchFamily="34" charset="0"/>
              </a:rPr>
              <a:t>Non-Newtonian Pressure Results</a:t>
            </a:r>
          </a:p>
        </p:txBody>
      </p:sp>
      <p:pic>
        <p:nvPicPr>
          <p:cNvPr id="8" name="Picture 7"/>
          <p:cNvPicPr>
            <a:picLocks noChangeAspect="1"/>
          </p:cNvPicPr>
          <p:nvPr/>
        </p:nvPicPr>
        <p:blipFill>
          <a:blip r:embed="rId5"/>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3">
            <a:hlinkClick r:id="" action="ppaction://media"/>
            <a:extLst>
              <a:ext uri="{FF2B5EF4-FFF2-40B4-BE49-F238E27FC236}">
                <a16:creationId xmlns:a16="http://schemas.microsoft.com/office/drawing/2014/main" id="{009D648C-3567-4421-8650-4CD52EE21D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2472" y="1679639"/>
            <a:ext cx="9944100" cy="4876800"/>
          </a:xfrm>
          <a:prstGeom prst="rect">
            <a:avLst/>
          </a:prstGeom>
        </p:spPr>
      </p:pic>
      <p:sp>
        <p:nvSpPr>
          <p:cNvPr id="11" name="TextBox 10">
            <a:extLst>
              <a:ext uri="{FF2B5EF4-FFF2-40B4-BE49-F238E27FC236}">
                <a16:creationId xmlns:a16="http://schemas.microsoft.com/office/drawing/2014/main" id="{EF906328-B8CE-4C22-8A01-5B4CDCF2DE3D}"/>
              </a:ext>
            </a:extLst>
          </p:cNvPr>
          <p:cNvSpPr txBox="1"/>
          <p:nvPr/>
        </p:nvSpPr>
        <p:spPr>
          <a:xfrm>
            <a:off x="26908" y="1259058"/>
            <a:ext cx="35581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Instability in pressure results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D51EDFC-014B-4717-ADE6-B9F464549929}"/>
              </a:ext>
            </a:extLst>
          </p:cNvPr>
          <p:cNvSpPr txBox="1"/>
          <p:nvPr/>
        </p:nvSpPr>
        <p:spPr>
          <a:xfrm>
            <a:off x="10081083" y="1730776"/>
            <a:ext cx="2110917"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panose="020F0502020204030204"/>
                <a:ea typeface="+mn-ea"/>
                <a:cs typeface="+mn-cs"/>
              </a:rPr>
              <a:t>Measures to reduce insatiability: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prstClr val="black"/>
                </a:solidFill>
                <a:latin typeface="Calibri" panose="020F0502020204030204"/>
              </a:rPr>
              <a:t>Change kernel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Shifting algorithm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prstClr val="black"/>
                </a:solidFill>
                <a:latin typeface="Calibri" panose="020F0502020204030204"/>
              </a:rPr>
              <a:t>Density diffusion term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Time integration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00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GB" sz="4000" dirty="0">
                <a:solidFill>
                  <a:prstClr val="black"/>
                </a:solidFill>
                <a:latin typeface="Arial" panose="020B0604020202020204" pitchFamily="34" charset="0"/>
                <a:ea typeface="+mn-ea"/>
                <a:cs typeface="Arial" panose="020B0604020202020204" pitchFamily="34" charset="0"/>
              </a:rPr>
              <a:t>Newtonian Velocity Results</a:t>
            </a:r>
          </a:p>
        </p:txBody>
      </p:sp>
      <p:pic>
        <p:nvPicPr>
          <p:cNvPr id="8" name="Picture 7"/>
          <p:cNvPicPr>
            <a:picLocks noChangeAspect="1"/>
          </p:cNvPicPr>
          <p:nvPr/>
        </p:nvPicPr>
        <p:blipFill>
          <a:blip r:embed="rId5"/>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11">
            <a:hlinkClick r:id="" action="ppaction://media"/>
            <a:extLst>
              <a:ext uri="{FF2B5EF4-FFF2-40B4-BE49-F238E27FC236}">
                <a16:creationId xmlns:a16="http://schemas.microsoft.com/office/drawing/2014/main" id="{E0B6A38D-DC5E-46E2-9E21-0EE87EE4C0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3950" y="1499960"/>
            <a:ext cx="9944100" cy="4876800"/>
          </a:xfrm>
          <a:prstGeom prst="rect">
            <a:avLst/>
          </a:prstGeom>
        </p:spPr>
      </p:pic>
      <p:sp>
        <p:nvSpPr>
          <p:cNvPr id="10" name="TextBox 9">
            <a:extLst>
              <a:ext uri="{FF2B5EF4-FFF2-40B4-BE49-F238E27FC236}">
                <a16:creationId xmlns:a16="http://schemas.microsoft.com/office/drawing/2014/main" id="{AF2FA22A-08B0-4D8C-995C-A0C98B15D4B9}"/>
              </a:ext>
            </a:extLst>
          </p:cNvPr>
          <p:cNvSpPr txBox="1"/>
          <p:nvPr/>
        </p:nvSpPr>
        <p:spPr>
          <a:xfrm>
            <a:off x="1100960" y="1099403"/>
            <a:ext cx="32097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Less instability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9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GB" sz="4000" dirty="0">
                <a:solidFill>
                  <a:prstClr val="black"/>
                </a:solidFill>
                <a:latin typeface="Arial" panose="020B0604020202020204" pitchFamily="34" charset="0"/>
                <a:ea typeface="+mn-ea"/>
                <a:cs typeface="Arial" panose="020B0604020202020204" pitchFamily="34" charset="0"/>
              </a:rPr>
              <a:t>Newtonian Pressure Results</a:t>
            </a:r>
          </a:p>
        </p:txBody>
      </p:sp>
      <p:pic>
        <p:nvPicPr>
          <p:cNvPr id="8" name="Picture 7"/>
          <p:cNvPicPr>
            <a:picLocks noChangeAspect="1"/>
          </p:cNvPicPr>
          <p:nvPr/>
        </p:nvPicPr>
        <p:blipFill>
          <a:blip r:embed="rId5"/>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22">
            <a:hlinkClick r:id="" action="ppaction://media"/>
            <a:extLst>
              <a:ext uri="{FF2B5EF4-FFF2-40B4-BE49-F238E27FC236}">
                <a16:creationId xmlns:a16="http://schemas.microsoft.com/office/drawing/2014/main" id="{2CF4FAF4-A643-4CF6-81D9-50D614F26E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3950" y="1598108"/>
            <a:ext cx="9944100" cy="4876800"/>
          </a:xfrm>
          <a:prstGeom prst="rect">
            <a:avLst/>
          </a:prstGeom>
        </p:spPr>
      </p:pic>
      <p:sp>
        <p:nvSpPr>
          <p:cNvPr id="10" name="TextBox 9">
            <a:extLst>
              <a:ext uri="{FF2B5EF4-FFF2-40B4-BE49-F238E27FC236}">
                <a16:creationId xmlns:a16="http://schemas.microsoft.com/office/drawing/2014/main" id="{A0A69FF2-13A6-4D3A-90B7-662589462E2C}"/>
              </a:ext>
            </a:extLst>
          </p:cNvPr>
          <p:cNvSpPr txBox="1"/>
          <p:nvPr/>
        </p:nvSpPr>
        <p:spPr>
          <a:xfrm>
            <a:off x="1126202" y="1176051"/>
            <a:ext cx="61468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Less instability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US" sz="4000" dirty="0">
                <a:solidFill>
                  <a:prstClr val="black"/>
                </a:solidFill>
                <a:latin typeface="Arial" panose="020B0604020202020204" pitchFamily="34" charset="0"/>
                <a:ea typeface="+mn-ea"/>
                <a:cs typeface="Arial" panose="020B0604020202020204" pitchFamily="34" charset="0"/>
              </a:rPr>
              <a:t>Outline</a:t>
            </a:r>
            <a:endParaRPr lang="fr-CA"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5974" y="1214436"/>
            <a:ext cx="12044489" cy="5396882"/>
          </a:xfrm>
        </p:spPr>
        <p:txBody>
          <a:bodyPr>
            <a:normAutofit/>
          </a:bodyPr>
          <a:lstStyle/>
          <a:p>
            <a:pPr>
              <a:lnSpc>
                <a:spcPct val="150000"/>
              </a:lnSpc>
            </a:pPr>
            <a:r>
              <a:rPr lang="en-GB" sz="3000" dirty="0">
                <a:solidFill>
                  <a:prstClr val="black"/>
                </a:solidFill>
                <a:latin typeface="Arial" panose="020B0604020202020204" pitchFamily="34" charset="0"/>
                <a:cs typeface="Arial" panose="020B0604020202020204" pitchFamily="34" charset="0"/>
              </a:rPr>
              <a:t>Computational Time to be Addressed</a:t>
            </a:r>
          </a:p>
          <a:p>
            <a:pPr>
              <a:lnSpc>
                <a:spcPct val="150000"/>
              </a:lnSpc>
            </a:pPr>
            <a:r>
              <a:rPr lang="en-GB" sz="3000" dirty="0">
                <a:solidFill>
                  <a:prstClr val="black"/>
                </a:solidFill>
                <a:latin typeface="Arial" panose="020B0604020202020204" pitchFamily="34" charset="0"/>
                <a:cs typeface="Arial" panose="020B0604020202020204" pitchFamily="34" charset="0"/>
              </a:rPr>
              <a:t>Simulation of Injection of Sanvick Feedstock </a:t>
            </a:r>
          </a:p>
          <a:p>
            <a:pPr>
              <a:lnSpc>
                <a:spcPct val="150000"/>
              </a:lnSpc>
            </a:pPr>
            <a:r>
              <a:rPr lang="en-GB" sz="3000" dirty="0">
                <a:solidFill>
                  <a:prstClr val="black"/>
                </a:solidFill>
                <a:latin typeface="Arial" panose="020B0604020202020204" pitchFamily="34" charset="0"/>
                <a:cs typeface="Arial" panose="020B0604020202020204" pitchFamily="34" charset="0"/>
              </a:rPr>
              <a:t>Comparison of DualSPHysics with Moldflow and Experimental Data </a:t>
            </a:r>
          </a:p>
          <a:p>
            <a:pPr>
              <a:lnSpc>
                <a:spcPct val="150000"/>
              </a:lnSpc>
            </a:pPr>
            <a:r>
              <a:rPr lang="en-GB" sz="3000" dirty="0">
                <a:solidFill>
                  <a:prstClr val="black"/>
                </a:solidFill>
                <a:latin typeface="Arial" panose="020B0604020202020204" pitchFamily="34" charset="0"/>
                <a:cs typeface="Arial" panose="020B0604020202020204" pitchFamily="34" charset="0"/>
              </a:rPr>
              <a:t>Results Instability </a:t>
            </a:r>
          </a:p>
          <a:p>
            <a:pPr>
              <a:lnSpc>
                <a:spcPct val="150000"/>
              </a:lnSpc>
            </a:pPr>
            <a:endParaRPr lang="en-GB" sz="3000"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39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US" sz="4000" dirty="0">
                <a:solidFill>
                  <a:prstClr val="black"/>
                </a:solidFill>
                <a:latin typeface="Arial" panose="020B0604020202020204" pitchFamily="34" charset="0"/>
                <a:ea typeface="+mn-ea"/>
                <a:cs typeface="Arial" panose="020B0604020202020204" pitchFamily="34" charset="0"/>
              </a:rPr>
              <a:t>Computational Time to be Addressed</a:t>
            </a:r>
            <a:endParaRPr lang="fr-CA"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88687" y="1112838"/>
                <a:ext cx="11863720" cy="5738750"/>
              </a:xfrm>
            </p:spPr>
            <p:txBody>
              <a:bodyPr>
                <a:noAutofit/>
              </a:bodyPr>
              <a:lstStyle/>
              <a:p>
                <a:pPr>
                  <a:lnSpc>
                    <a:spcPct val="200000"/>
                  </a:lnSpc>
                </a:pPr>
                <a:r>
                  <a:rPr lang="en-GB" sz="2300" dirty="0">
                    <a:solidFill>
                      <a:prstClr val="black"/>
                    </a:solidFill>
                    <a:latin typeface="Arial" panose="020B0604020202020204" pitchFamily="34" charset="0"/>
                    <a:cs typeface="Arial" panose="020B0604020202020204" pitchFamily="34" charset="0"/>
                  </a:rPr>
                  <a:t>The speed of sound is an important parameter and is directly linked to the time step.</a:t>
                </a:r>
              </a:p>
              <a:p>
                <a:pPr>
                  <a:lnSpc>
                    <a:spcPct val="200000"/>
                  </a:lnSpc>
                </a:pPr>
                <a:r>
                  <a:rPr lang="en-GB" sz="2300" dirty="0">
                    <a:solidFill>
                      <a:prstClr val="black"/>
                    </a:solidFill>
                    <a:latin typeface="Arial" panose="020B0604020202020204" pitchFamily="34" charset="0"/>
                    <a:cs typeface="Arial" panose="020B0604020202020204" pitchFamily="34" charset="0"/>
                  </a:rPr>
                  <a:t>Large sound speed results in very short timesteps and expensive computations.</a:t>
                </a:r>
              </a:p>
              <a:p>
                <a:pPr>
                  <a:lnSpc>
                    <a:spcPct val="200000"/>
                  </a:lnSpc>
                </a:pPr>
                <a:r>
                  <a:rPr lang="en-GB" sz="2300" dirty="0">
                    <a:solidFill>
                      <a:prstClr val="black"/>
                    </a:solidFill>
                    <a:latin typeface="Arial" panose="020B0604020202020204" pitchFamily="34" charset="0"/>
                    <a:cs typeface="Arial" panose="020B0604020202020204" pitchFamily="34" charset="0"/>
                  </a:rPr>
                  <a:t>The value should be large enough so that behavior of artificial fluid is similar to real fluid.</a:t>
                </a:r>
              </a:p>
              <a:p>
                <a:pPr>
                  <a:lnSpc>
                    <a:spcPct val="200000"/>
                  </a:lnSpc>
                </a:pPr>
                <a:r>
                  <a:rPr lang="en-GB" sz="2300" dirty="0">
                    <a:solidFill>
                      <a:prstClr val="black"/>
                    </a:solidFill>
                    <a:latin typeface="Arial" panose="020B0604020202020204" pitchFamily="34" charset="0"/>
                    <a:cs typeface="Arial" panose="020B0604020202020204" pitchFamily="34" charset="0"/>
                  </a:rPr>
                  <a:t>The used EOS for the simulation of incompressible flows is the Tait’s equation:</a:t>
                </a:r>
              </a:p>
              <a:p>
                <a:pPr marL="0" indent="0">
                  <a:lnSpc>
                    <a:spcPct val="200000"/>
                  </a:lnSpc>
                  <a:buNone/>
                </a:pPr>
                <a14:m>
                  <m:oMathPara xmlns:m="http://schemas.openxmlformats.org/officeDocument/2006/math">
                    <m:oMathParaPr>
                      <m:jc m:val="centerGroup"/>
                    </m:oMathParaPr>
                    <m:oMath xmlns:m="http://schemas.openxmlformats.org/officeDocument/2006/math">
                      <m:r>
                        <a:rPr lang="en-US" sz="2300" i="1" smtClean="0">
                          <a:effectLst/>
                          <a:latin typeface="Cambria Math" panose="02040503050406030204" pitchFamily="18" charset="0"/>
                          <a:ea typeface="Times New Roman" panose="02020603050405020304" pitchFamily="18" charset="0"/>
                          <a:cs typeface="Times New Roman" panose="02020603050405020304" pitchFamily="18" charset="0"/>
                        </a:rPr>
                        <m:t>𝑝</m:t>
                      </m:r>
                      <m:r>
                        <a:rPr lang="en-US" sz="23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effectLst/>
                          <a:latin typeface="Cambria Math" panose="02040503050406030204" pitchFamily="18" charset="0"/>
                          <a:ea typeface="Times New Roman" panose="02020603050405020304" pitchFamily="18" charset="0"/>
                          <a:cs typeface="Times New Roman" panose="02020603050405020304" pitchFamily="18" charset="0"/>
                        </a:rPr>
                        <m:t>𝐵</m:t>
                      </m:r>
                      <m:d>
                        <m:dPr>
                          <m:begChr m:val="["/>
                          <m:endChr m:val="]"/>
                          <m:ctrlPr>
                            <a:rPr lang="en-GB" sz="2300" b="0" i="1" smtClean="0">
                              <a:effectLst/>
                              <a:latin typeface="Cambria Math" panose="02040503050406030204" pitchFamily="18" charset="0"/>
                              <a:cs typeface="Times New Roman" panose="02020603050405020304" pitchFamily="18" charset="0"/>
                            </a:rPr>
                          </m:ctrlPr>
                        </m:dPr>
                        <m:e>
                          <m:sSup>
                            <m:sSupPr>
                              <m:ctrlPr>
                                <a:rPr lang="en-GB" sz="2300" i="1">
                                  <a:effectLst/>
                                  <a:latin typeface="Cambria Math" panose="02040503050406030204" pitchFamily="18" charset="0"/>
                                </a:rPr>
                              </m:ctrlPr>
                            </m:sSupPr>
                            <m:e>
                              <m:d>
                                <m:dPr>
                                  <m:ctrlPr>
                                    <a:rPr lang="en-GB" sz="2300" i="1">
                                      <a:effectLst/>
                                      <a:latin typeface="Cambria Math" panose="02040503050406030204" pitchFamily="18" charset="0"/>
                                    </a:rPr>
                                  </m:ctrlPr>
                                </m:dPr>
                                <m:e>
                                  <m:f>
                                    <m:fPr>
                                      <m:ctrlPr>
                                        <a:rPr lang="en-GB" sz="2300" i="1">
                                          <a:effectLst/>
                                          <a:latin typeface="Cambria Math" panose="02040503050406030204" pitchFamily="18" charset="0"/>
                                        </a:rPr>
                                      </m:ctrlPr>
                                    </m:fPr>
                                    <m:num>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𝜌</m:t>
                                      </m:r>
                                    </m:num>
                                    <m:den>
                                      <m:sSub>
                                        <m:sSubPr>
                                          <m:ctrlPr>
                                            <a:rPr lang="en-GB" sz="2300" i="1">
                                              <a:effectLst/>
                                              <a:latin typeface="Cambria Math" panose="02040503050406030204" pitchFamily="18" charset="0"/>
                                            </a:rPr>
                                          </m:ctrlPr>
                                        </m:sSubPr>
                                        <m:e>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𝜌</m:t>
                                          </m:r>
                                        </m:e>
                                        <m:sub>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0</m:t>
                                          </m:r>
                                        </m:sub>
                                      </m:sSub>
                                    </m:den>
                                  </m:f>
                                </m:e>
                              </m:d>
                            </m:e>
                            <m:sup>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𝛾</m:t>
                              </m:r>
                            </m:sup>
                          </m:sSup>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−1</m:t>
                          </m:r>
                        </m:e>
                      </m:d>
                    </m:oMath>
                  </m:oMathPara>
                </a14:m>
                <a:endParaRPr lang="en-GB" sz="23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200000"/>
                  </a:lnSpc>
                  <a:buNone/>
                </a:pPr>
                <a:r>
                  <a:rPr lang="en-US" sz="2300" dirty="0">
                    <a:effectLst/>
                    <a:latin typeface="Arial" panose="020B0604020202020204" pitchFamily="34" charset="0"/>
                    <a:ea typeface="Times New Roman" panose="02020603050405020304" pitchFamily="18" charset="0"/>
                    <a:cs typeface="Arial" panose="020B0604020202020204" pitchFamily="34" charset="0"/>
                  </a:rPr>
                  <a:t>where</a:t>
                </a:r>
                <a:r>
                  <a:rPr lang="en-US" sz="2300" dirty="0">
                    <a:effectLst/>
                    <a:latin typeface="Times New Roman" panose="02020603050405020304" pitchFamily="18" charset="0"/>
                    <a:ea typeface="Times New Roman" panose="02020603050405020304" pitchFamily="18" charset="0"/>
                  </a:rPr>
                  <a:t> </a:t>
                </a:r>
                <a14:m>
                  <m:oMath xmlns:m="http://schemas.openxmlformats.org/officeDocument/2006/math">
                    <m:sSub>
                      <m:sSubPr>
                        <m:ctrlPr>
                          <a:rPr lang="en-GB" sz="2300" i="1">
                            <a:effectLst/>
                            <a:latin typeface="Cambria Math" panose="02040503050406030204" pitchFamily="18" charset="0"/>
                          </a:rPr>
                        </m:ctrlPr>
                      </m:sSubPr>
                      <m:e>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𝜌</m:t>
                        </m:r>
                      </m:e>
                      <m:sub>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US" sz="2300" dirty="0">
                    <a:effectLst/>
                    <a:latin typeface="Times New Roman" panose="02020603050405020304" pitchFamily="18" charset="0"/>
                    <a:ea typeface="Times New Roman" panose="02020603050405020304" pitchFamily="18" charset="0"/>
                  </a:rPr>
                  <a:t> </a:t>
                </a:r>
                <a:r>
                  <a:rPr lang="en-US" sz="2300" dirty="0">
                    <a:effectLst/>
                    <a:latin typeface="Arial" panose="020B0604020202020204" pitchFamily="34" charset="0"/>
                    <a:ea typeface="Times New Roman" panose="02020603050405020304" pitchFamily="18" charset="0"/>
                    <a:cs typeface="Arial" panose="020B0604020202020204" pitchFamily="34" charset="0"/>
                  </a:rPr>
                  <a:t>is a reference density</a:t>
                </a:r>
                <a:r>
                  <a:rPr lang="en-US" sz="23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~7</m:t>
                    </m:r>
                  </m:oMath>
                </a14:m>
                <a:r>
                  <a:rPr lang="en-US" sz="2300" dirty="0">
                    <a:effectLst/>
                    <a:latin typeface="Times New Roman" panose="02020603050405020304" pitchFamily="18" charset="0"/>
                    <a:ea typeface="Times New Roman" panose="02020603050405020304" pitchFamily="18" charset="0"/>
                  </a:rPr>
                  <a:t>,</a:t>
                </a:r>
                <a:r>
                  <a:rPr lang="en-US" sz="2300" i="1" dirty="0">
                    <a:effectLst/>
                    <a:latin typeface="Times New Roman" panose="02020603050405020304" pitchFamily="18" charset="0"/>
                    <a:ea typeface="Times New Roman" panose="02020603050405020304" pitchFamily="18" charset="0"/>
                  </a:rPr>
                  <a:t> B </a:t>
                </a:r>
                <a:r>
                  <a:rPr lang="en-US" sz="2300" dirty="0">
                    <a:effectLst/>
                    <a:latin typeface="Times New Roman" panose="02020603050405020304" pitchFamily="18" charset="0"/>
                    <a:ea typeface="Times New Roman" panose="02020603050405020304" pitchFamily="18" charset="0"/>
                  </a:rPr>
                  <a:t> </a:t>
                </a:r>
                <a:r>
                  <a:rPr lang="en-GB" sz="2300" dirty="0">
                    <a:latin typeface="Arial" panose="020B0604020202020204" pitchFamily="34" charset="0"/>
                    <a:ea typeface="Times New Roman" panose="02020603050405020304" pitchFamily="18" charset="0"/>
                    <a:cs typeface="Arial" panose="020B0604020202020204" pitchFamily="34" charset="0"/>
                  </a:rPr>
                  <a:t>is a problem dependent parameter.</a:t>
                </a:r>
                <a:endParaRPr lang="en-GB" sz="2300" dirty="0">
                  <a:solidFill>
                    <a:prstClr val="black"/>
                  </a:solidFill>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88687" y="1112838"/>
                <a:ext cx="11863720" cy="5738750"/>
              </a:xfrm>
              <a:blipFill>
                <a:blip r:embed="rId3"/>
                <a:stretch>
                  <a:fillRect l="-771" r="-51" b="-850"/>
                </a:stretch>
              </a:blipFill>
            </p:spPr>
            <p:txBody>
              <a:bodyPr/>
              <a:lstStyle/>
              <a:p>
                <a:r>
                  <a:rPr lang="en-GB">
                    <a:noFill/>
                  </a:rPr>
                  <a:t> </a:t>
                </a:r>
              </a:p>
            </p:txBody>
          </p:sp>
        </mc:Fallback>
      </mc:AlternateContent>
      <p:pic>
        <p:nvPicPr>
          <p:cNvPr id="8" name="Picture 7"/>
          <p:cNvPicPr>
            <a:picLocks noChangeAspect="1"/>
          </p:cNvPicPr>
          <p:nvPr/>
        </p:nvPicPr>
        <p:blipFill>
          <a:blip r:embed="rId4"/>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51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US" sz="4000" dirty="0">
                <a:solidFill>
                  <a:prstClr val="black"/>
                </a:solidFill>
                <a:latin typeface="Arial" panose="020B0604020202020204" pitchFamily="34" charset="0"/>
                <a:ea typeface="+mn-ea"/>
                <a:cs typeface="Arial" panose="020B0604020202020204" pitchFamily="34" charset="0"/>
              </a:rPr>
              <a:t>Computational Time to be Addressed</a:t>
            </a:r>
            <a:endParaRPr lang="fr-CA"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46743" y="1214436"/>
                <a:ext cx="11863720" cy="5396882"/>
              </a:xfrm>
            </p:spPr>
            <p:txBody>
              <a:bodyPr>
                <a:noAutofit/>
              </a:bodyPr>
              <a:lstStyle/>
              <a:p>
                <a:pPr>
                  <a:lnSpc>
                    <a:spcPct val="150000"/>
                  </a:lnSpc>
                </a:pPr>
                <a:r>
                  <a:rPr lang="en-GB" sz="2300" dirty="0">
                    <a:solidFill>
                      <a:prstClr val="black"/>
                    </a:solidFill>
                    <a:latin typeface="Arial" panose="020B0604020202020204" pitchFamily="34" charset="0"/>
                    <a:cs typeface="Arial" panose="020B0604020202020204" pitchFamily="34" charset="0"/>
                  </a:rPr>
                  <a:t>EOS permits to artificially slow down the speed of sound without affecting the fluid motion.</a:t>
                </a:r>
              </a:p>
              <a:p>
                <a:pPr>
                  <a:lnSpc>
                    <a:spcPct val="150000"/>
                  </a:lnSpc>
                </a:pPr>
                <a:r>
                  <a:rPr lang="en-GB" sz="2300" dirty="0">
                    <a:solidFill>
                      <a:prstClr val="black"/>
                    </a:solidFill>
                    <a:latin typeface="Arial" panose="020B0604020202020204" pitchFamily="34" charset="0"/>
                    <a:cs typeface="Arial" panose="020B0604020202020204" pitchFamily="34" charset="0"/>
                  </a:rPr>
                  <a:t>For keeping variations of density below a desirable number like 1%:</a:t>
                </a:r>
              </a:p>
              <a:p>
                <a:pPr marL="0" indent="0" algn="ctr">
                  <a:lnSpc>
                    <a:spcPct val="150000"/>
                  </a:lnSpc>
                  <a:buNone/>
                </a:pPr>
                <a14:m>
                  <m:oMath xmlns:m="http://schemas.openxmlformats.org/officeDocument/2006/math">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𝛿𝜌</m:t>
                    </m:r>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𝜌</m:t>
                    </m:r>
                    <m:r>
                      <a:rPr lang="en-US" sz="24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600" i="1">
                            <a:effectLst/>
                            <a:latin typeface="Cambria Math" panose="02040503050406030204" pitchFamily="18" charset="0"/>
                          </a:rPr>
                        </m:ctrlPr>
                      </m:fPr>
                      <m:num>
                        <m:sSup>
                          <m:sSupPr>
                            <m:ctrlPr>
                              <a:rPr lang="en-GB" sz="1600" i="1">
                                <a:effectLst/>
                                <a:latin typeface="Cambria Math" panose="02040503050406030204" pitchFamily="18" charset="0"/>
                              </a:rPr>
                            </m:ctrlPr>
                          </m:sSup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bSup>
                          <m:sSubSupPr>
                            <m:ctrlPr>
                              <a:rPr lang="en-GB" sz="1600" i="1">
                                <a:effectLst/>
                                <a:latin typeface="Cambria Math" panose="02040503050406030204" pitchFamily="18" charset="0"/>
                              </a:rPr>
                            </m:ctrlPr>
                          </m:sSubSup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𝑠</m:t>
                            </m:r>
                          </m:sub>
                          <m:sup>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2</m:t>
                            </m:r>
                          </m:sup>
                        </m:sSubSup>
                      </m:den>
                    </m:f>
                  </m:oMath>
                </a14:m>
                <a:r>
                  <a:rPr lang="en-US" sz="2400" dirty="0">
                    <a:effectLst/>
                    <a:latin typeface="Times New Roman" panose="02020603050405020304" pitchFamily="18" charset="0"/>
                    <a:ea typeface="Times New Roman" panose="02020603050405020304" pitchFamily="18" charset="0"/>
                  </a:rPr>
                  <a:t> </a:t>
                </a:r>
              </a:p>
              <a:p>
                <a:pPr marL="0" indent="0" algn="ctr">
                  <a:lnSpc>
                    <a:spcPct val="150000"/>
                  </a:lnSpc>
                  <a:buNone/>
                </a:pPr>
                <a14:m>
                  <m:oMath xmlns:m="http://schemas.openxmlformats.org/officeDocument/2006/math">
                    <m:d>
                      <m:dPr>
                        <m:begChr m:val="|"/>
                        <m:endChr m:val="|"/>
                        <m:ctrlPr>
                          <a:rPr lang="en-GB" sz="1600" i="1" smtClean="0">
                            <a:effectLst/>
                            <a:latin typeface="Cambria Math" panose="02040503050406030204" pitchFamily="18" charset="0"/>
                          </a:rPr>
                        </m:ctrlPr>
                      </m:dPr>
                      <m:e>
                        <m:f>
                          <m:fPr>
                            <m:ctrlPr>
                              <a:rPr lang="en-GB" sz="1600" i="1">
                                <a:effectLst/>
                                <a:latin typeface="Cambria Math" panose="02040503050406030204" pitchFamily="18" charset="0"/>
                              </a:rPr>
                            </m:ctrlPr>
                          </m:fPr>
                          <m:num>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𝛿𝜌</m:t>
                            </m:r>
                          </m:num>
                          <m:den>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𝜌</m:t>
                            </m:r>
                          </m:den>
                        </m:f>
                      </m:e>
                    </m:d>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a:rPr lang="en-US" sz="2400">
                        <a:effectLst/>
                        <a:latin typeface="Cambria Math" panose="02040503050406030204" pitchFamily="18" charset="0"/>
                        <a:ea typeface="Times New Roman" panose="02020603050405020304" pitchFamily="18" charset="0"/>
                        <a:cs typeface="Times New Roman" panose="02020603050405020304" pitchFamily="18" charset="0"/>
                      </a:rPr>
                      <m:t>0.01</m:t>
                    </m:r>
                  </m:oMath>
                </a14:m>
                <a:r>
                  <a:rPr lang="en-US" sz="2400" dirty="0">
                    <a:effectLst/>
                    <a:latin typeface="Times New Roman" panose="02020603050405020304" pitchFamily="18" charset="0"/>
                    <a:ea typeface="Times New Roman" panose="02020603050405020304" pitchFamily="18" charset="0"/>
                  </a:rPr>
                  <a:t> if </a:t>
                </a:r>
                <a14:m>
                  <m:oMath xmlns:m="http://schemas.openxmlformats.org/officeDocument/2006/math">
                    <m:f>
                      <m:fPr>
                        <m:ctrlPr>
                          <a:rPr lang="en-GB" sz="1600" i="1">
                            <a:effectLst/>
                            <a:latin typeface="Cambria Math" panose="02040503050406030204" pitchFamily="18" charset="0"/>
                          </a:rPr>
                        </m:ctrlPr>
                      </m:fPr>
                      <m:num>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𝑣</m:t>
                        </m:r>
                      </m:num>
                      <m:den>
                        <m:sSub>
                          <m:sSubPr>
                            <m:ctrlPr>
                              <a:rPr lang="en-GB" sz="1600" i="1">
                                <a:effectLst/>
                                <a:latin typeface="Cambria Math" panose="02040503050406030204" pitchFamily="18" charset="0"/>
                              </a:rPr>
                            </m:ctrlPr>
                          </m:sSub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𝑠</m:t>
                            </m:r>
                          </m:sub>
                        </m:sSub>
                      </m:den>
                    </m:f>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&lt;0.1</m:t>
                    </m:r>
                  </m:oMath>
                </a14:m>
                <a:endParaRPr lang="en-US" sz="2400" dirty="0">
                  <a:effectLst/>
                  <a:latin typeface="Times New Roman" panose="02020603050405020304" pitchFamily="18" charset="0"/>
                  <a:ea typeface="Times New Roman" panose="02020603050405020304" pitchFamily="18" charset="0"/>
                </a:endParaRPr>
              </a:p>
              <a:p>
                <a:pPr algn="just">
                  <a:lnSpc>
                    <a:spcPct val="150000"/>
                  </a:lnSpc>
                </a:pPr>
                <a:r>
                  <a:rPr lang="en-GB" sz="2400" dirty="0">
                    <a:latin typeface="Arial" panose="020B0604020202020204" pitchFamily="34" charset="0"/>
                    <a:ea typeface="Times New Roman" panose="02020603050405020304" pitchFamily="18" charset="0"/>
                    <a:cs typeface="Arial" panose="020B0604020202020204" pitchFamily="34" charset="0"/>
                  </a:rPr>
                  <a:t>T</a:t>
                </a:r>
                <a:r>
                  <a:rPr lang="en-GB" sz="2400" dirty="0">
                    <a:effectLst/>
                    <a:latin typeface="Arial" panose="020B0604020202020204" pitchFamily="34" charset="0"/>
                    <a:ea typeface="Times New Roman" panose="02020603050405020304" pitchFamily="18" charset="0"/>
                    <a:cs typeface="Arial" panose="020B0604020202020204" pitchFamily="34" charset="0"/>
                  </a:rPr>
                  <a:t>he imposed speed of sound should be 10 times larger than the maximum expected velocity in the fluid domain</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0" indent="0" algn="ctr">
                  <a:lnSpc>
                    <a:spcPct val="150000"/>
                  </a:lnSpc>
                  <a:buNone/>
                </a:pPr>
                <a14:m>
                  <m:oMathPara xmlns:m="http://schemas.openxmlformats.org/officeDocument/2006/math">
                    <m:oMathParaPr>
                      <m:jc m:val="centerGroup"/>
                    </m:oMathParaPr>
                    <m:oMath xmlns:m="http://schemas.openxmlformats.org/officeDocument/2006/math">
                      <m:sSub>
                        <m:sSub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𝑐</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2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GB" sz="24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10</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𝑣</m:t>
                      </m:r>
                    </m:oMath>
                  </m:oMathPara>
                </a14:m>
                <a:endParaRPr lang="en-GB" sz="2300" dirty="0">
                  <a:solidFill>
                    <a:prstClr val="black"/>
                  </a:solidFill>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46743" y="1214436"/>
                <a:ext cx="11863720" cy="5396882"/>
              </a:xfrm>
              <a:blipFill>
                <a:blip r:embed="rId3"/>
                <a:stretch>
                  <a:fillRect l="-668" r="-770"/>
                </a:stretch>
              </a:blipFill>
            </p:spPr>
            <p:txBody>
              <a:bodyPr/>
              <a:lstStyle/>
              <a:p>
                <a:r>
                  <a:rPr lang="en-GB">
                    <a:noFill/>
                  </a:rPr>
                  <a:t> </a:t>
                </a:r>
              </a:p>
            </p:txBody>
          </p:sp>
        </mc:Fallback>
      </mc:AlternateContent>
      <p:pic>
        <p:nvPicPr>
          <p:cNvPr id="8" name="Picture 7"/>
          <p:cNvPicPr>
            <a:picLocks noChangeAspect="1"/>
          </p:cNvPicPr>
          <p:nvPr/>
        </p:nvPicPr>
        <p:blipFill>
          <a:blip r:embed="rId4"/>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67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US" sz="4000" dirty="0">
                <a:solidFill>
                  <a:prstClr val="black"/>
                </a:solidFill>
                <a:latin typeface="Arial" panose="020B0604020202020204" pitchFamily="34" charset="0"/>
                <a:ea typeface="+mn-ea"/>
                <a:cs typeface="Arial" panose="020B0604020202020204" pitchFamily="34" charset="0"/>
              </a:rPr>
              <a:t>Computational Time to be Addressed</a:t>
            </a:r>
            <a:endParaRPr lang="fr-CA"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3B57B47-329E-4D72-8097-5E3A484C0E87}"/>
              </a:ext>
            </a:extLst>
          </p:cNvPr>
          <p:cNvSpPr txBox="1"/>
          <p:nvPr/>
        </p:nvSpPr>
        <p:spPr>
          <a:xfrm>
            <a:off x="174171" y="1119743"/>
            <a:ext cx="3666333" cy="2125069"/>
          </a:xfrm>
          <a:prstGeom prst="rect">
            <a:avLst/>
          </a:prstGeom>
          <a:noFill/>
        </p:spPr>
        <p:txBody>
          <a:bodyPr wrap="square">
            <a:spAutoFit/>
          </a:bodyPr>
          <a:lstStyle/>
          <a:p>
            <a:pPr marL="342900" indent="-342900">
              <a:lnSpc>
                <a:spcPct val="150000"/>
              </a:lnSpc>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Fluid: PF-20F feedstock</a:t>
            </a:r>
          </a:p>
          <a:p>
            <a:pPr marL="342900" indent="-34290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Total Particles: 30336</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Run time: 20 hours on Beluga</a:t>
            </a:r>
          </a:p>
          <a:p>
            <a:pPr marL="342900" indent="-342900">
              <a:lnSpc>
                <a:spcPct val="150000"/>
              </a:lnSpc>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Viscosity model: HBP</a:t>
            </a:r>
          </a:p>
          <a:p>
            <a:pPr marL="342900" indent="-342900">
              <a:lnSpc>
                <a:spcPct val="150000"/>
              </a:lnSpc>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of simulation: 6 s </a:t>
            </a:r>
            <a:endParaRPr lang="en-GB" dirty="0"/>
          </a:p>
        </p:txBody>
      </p:sp>
      <p:pic>
        <p:nvPicPr>
          <p:cNvPr id="16" name="Picture 15">
            <a:extLst>
              <a:ext uri="{FF2B5EF4-FFF2-40B4-BE49-F238E27FC236}">
                <a16:creationId xmlns:a16="http://schemas.microsoft.com/office/drawing/2014/main" id="{C0983836-A2F6-4BC0-B6B3-B2FD3C03FF01}"/>
              </a:ext>
            </a:extLst>
          </p:cNvPr>
          <p:cNvPicPr>
            <a:picLocks noChangeAspect="1"/>
          </p:cNvPicPr>
          <p:nvPr/>
        </p:nvPicPr>
        <p:blipFill>
          <a:blip r:embed="rId4"/>
          <a:stretch>
            <a:fillRect/>
          </a:stretch>
        </p:blipFill>
        <p:spPr>
          <a:xfrm>
            <a:off x="3855021" y="1078340"/>
            <a:ext cx="5609549" cy="2376000"/>
          </a:xfrm>
          <a:prstGeom prst="rect">
            <a:avLst/>
          </a:prstGeom>
        </p:spPr>
      </p:pic>
      <p:pic>
        <p:nvPicPr>
          <p:cNvPr id="17" name="Picture 16">
            <a:extLst>
              <a:ext uri="{FF2B5EF4-FFF2-40B4-BE49-F238E27FC236}">
                <a16:creationId xmlns:a16="http://schemas.microsoft.com/office/drawing/2014/main" id="{6C16ADCA-CBF6-4E2B-8360-5A3794C053C8}"/>
              </a:ext>
            </a:extLst>
          </p:cNvPr>
          <p:cNvPicPr>
            <a:picLocks noChangeAspect="1"/>
          </p:cNvPicPr>
          <p:nvPr/>
        </p:nvPicPr>
        <p:blipFill>
          <a:blip r:embed="rId5"/>
          <a:stretch>
            <a:fillRect/>
          </a:stretch>
        </p:blipFill>
        <p:spPr>
          <a:xfrm>
            <a:off x="3898563" y="3418377"/>
            <a:ext cx="5609549" cy="2376000"/>
          </a:xfrm>
          <a:prstGeom prst="rect">
            <a:avLst/>
          </a:prstGeom>
        </p:spPr>
      </p:pic>
      <p:pic>
        <p:nvPicPr>
          <p:cNvPr id="18" name="Picture 17">
            <a:extLst>
              <a:ext uri="{FF2B5EF4-FFF2-40B4-BE49-F238E27FC236}">
                <a16:creationId xmlns:a16="http://schemas.microsoft.com/office/drawing/2014/main" id="{CE4F96B4-CDDD-4CCC-BEDF-ECD53BE9C498}"/>
              </a:ext>
            </a:extLst>
          </p:cNvPr>
          <p:cNvPicPr>
            <a:picLocks noChangeAspect="1"/>
          </p:cNvPicPr>
          <p:nvPr/>
        </p:nvPicPr>
        <p:blipFill>
          <a:blip r:embed="rId6"/>
          <a:stretch>
            <a:fillRect/>
          </a:stretch>
        </p:blipFill>
        <p:spPr>
          <a:xfrm>
            <a:off x="4373192" y="6046357"/>
            <a:ext cx="4774738" cy="720000"/>
          </a:xfrm>
          <a:prstGeom prst="rect">
            <a:avLst/>
          </a:prstGeom>
        </p:spPr>
      </p:pic>
      <p:cxnSp>
        <p:nvCxnSpPr>
          <p:cNvPr id="20" name="Straight Connector 19">
            <a:extLst>
              <a:ext uri="{FF2B5EF4-FFF2-40B4-BE49-F238E27FC236}">
                <a16:creationId xmlns:a16="http://schemas.microsoft.com/office/drawing/2014/main" id="{EDA7F54F-D6E5-4DC7-A76A-C917FD1FF00E}"/>
              </a:ext>
            </a:extLst>
          </p:cNvPr>
          <p:cNvCxnSpPr/>
          <p:nvPr/>
        </p:nvCxnSpPr>
        <p:spPr>
          <a:xfrm flipV="1">
            <a:off x="5370286" y="5808891"/>
            <a:ext cx="0" cy="475795"/>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0846C321-1DA5-4CAB-B135-CA934D7E42A3}"/>
              </a:ext>
            </a:extLst>
          </p:cNvPr>
          <p:cNvCxnSpPr/>
          <p:nvPr/>
        </p:nvCxnSpPr>
        <p:spPr>
          <a:xfrm flipV="1">
            <a:off x="6683827" y="5801637"/>
            <a:ext cx="0" cy="475795"/>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05CA6DAA-F19C-4084-AE12-3C85C9BB0E16}"/>
              </a:ext>
            </a:extLst>
          </p:cNvPr>
          <p:cNvCxnSpPr>
            <a:cxnSpLocks/>
          </p:cNvCxnSpPr>
          <p:nvPr/>
        </p:nvCxnSpPr>
        <p:spPr>
          <a:xfrm>
            <a:off x="5400394" y="5960823"/>
            <a:ext cx="1260000" cy="682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2877E860-E4A9-4887-8E98-9BD4DA5A0315}"/>
              </a:ext>
            </a:extLst>
          </p:cNvPr>
          <p:cNvSpPr txBox="1"/>
          <p:nvPr/>
        </p:nvSpPr>
        <p:spPr>
          <a:xfrm>
            <a:off x="4502765" y="5715488"/>
            <a:ext cx="3084286" cy="276999"/>
          </a:xfrm>
          <a:prstGeom prst="rect">
            <a:avLst/>
          </a:prstGeom>
          <a:noFill/>
        </p:spPr>
        <p:txBody>
          <a:bodyPr wrap="square">
            <a:spAutoFit/>
          </a:bodyPr>
          <a:lstStyle/>
          <a:p>
            <a:pPr algn="ctr"/>
            <a:r>
              <a:rPr lang="en-GB" sz="1200" dirty="0"/>
              <a:t>flow front distance</a:t>
            </a:r>
          </a:p>
        </p:txBody>
      </p:sp>
      <p:sp>
        <p:nvSpPr>
          <p:cNvPr id="26" name="Oval 25">
            <a:extLst>
              <a:ext uri="{FF2B5EF4-FFF2-40B4-BE49-F238E27FC236}">
                <a16:creationId xmlns:a16="http://schemas.microsoft.com/office/drawing/2014/main" id="{9DE055CF-5123-4F29-9622-E68E96F53648}"/>
              </a:ext>
            </a:extLst>
          </p:cNvPr>
          <p:cNvSpPr/>
          <p:nvPr/>
        </p:nvSpPr>
        <p:spPr>
          <a:xfrm>
            <a:off x="6770911" y="1494971"/>
            <a:ext cx="283030" cy="33963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341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0" y="-14287"/>
            <a:ext cx="2148840" cy="1074420"/>
          </a:xfrm>
          <a:prstGeom prst="rect">
            <a:avLst/>
          </a:prstGeom>
        </p:spPr>
      </p:pic>
      <p:sp>
        <p:nvSpPr>
          <p:cNvPr id="17" name="Flowchart: Predefined Process 16"/>
          <p:cNvSpPr/>
          <p:nvPr/>
        </p:nvSpPr>
        <p:spPr>
          <a:xfrm>
            <a:off x="2159776" y="860174"/>
            <a:ext cx="10023257" cy="195243"/>
          </a:xfrm>
          <a:prstGeom prst="flowChartPredefinedProcess">
            <a:avLst/>
          </a:prstGeom>
          <a:gradFill rotWithShape="1">
            <a:gsLst>
              <a:gs pos="0">
                <a:sysClr val="window" lastClr="FFFFFF">
                  <a:tint val="93000"/>
                  <a:satMod val="150000"/>
                  <a:shade val="98000"/>
                  <a:lumMod val="102000"/>
                </a:sysClr>
              </a:gs>
              <a:gs pos="50000">
                <a:sysClr val="window" lastClr="FFFFFF">
                  <a:tint val="98000"/>
                  <a:satMod val="130000"/>
                  <a:shade val="90000"/>
                  <a:lumMod val="103000"/>
                </a:sysClr>
              </a:gs>
              <a:gs pos="100000">
                <a:sysClr val="window" lastClr="FFFFFF">
                  <a:shade val="63000"/>
                  <a:satMod val="120000"/>
                </a:sysClr>
              </a:gs>
            </a:gsLst>
            <a:lin ang="5400000" scaled="0"/>
          </a:gra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 name="Title 1"/>
          <p:cNvSpPr txBox="1">
            <a:spLocks/>
          </p:cNvSpPr>
          <p:nvPr/>
        </p:nvSpPr>
        <p:spPr>
          <a:xfrm>
            <a:off x="2159632" y="-2125"/>
            <a:ext cx="10023257" cy="1056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a:cs typeface="Arial" panose="020B0604020202020204" pitchFamily="34" charset="0"/>
              </a:rPr>
              <a:t>HBP Viscosity Model to Describe Sanvick</a:t>
            </a:r>
          </a:p>
        </p:txBody>
      </p:sp>
      <p:sp>
        <p:nvSpPr>
          <p:cNvPr id="15" name="Espace réservé du numéro de diapositive 3"/>
          <p:cNvSpPr txBox="1">
            <a:spLocks/>
          </p:cNvSpPr>
          <p:nvPr/>
        </p:nvSpPr>
        <p:spPr>
          <a:xfrm>
            <a:off x="9448800" y="65295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2400" b="0" i="0" u="none" strike="noStrike" kern="1200" cap="none" spc="0" normalizeH="0" baseline="0" noProof="0" dirty="0">
              <a:ln>
                <a:noFill/>
              </a:ln>
              <a:solidFill>
                <a:prstClr val="black"/>
              </a:solidFill>
              <a:effectLst/>
              <a:uLnTx/>
              <a:uFillTx/>
              <a:latin typeface="Calibri" panose="020F0502020204030204"/>
            </a:endParaRPr>
          </a:p>
        </p:txBody>
      </p:sp>
      <p:graphicFrame>
        <p:nvGraphicFramePr>
          <p:cNvPr id="4" name="Table 4">
            <a:extLst>
              <a:ext uri="{FF2B5EF4-FFF2-40B4-BE49-F238E27FC236}">
                <a16:creationId xmlns:a16="http://schemas.microsoft.com/office/drawing/2014/main" id="{4BA9738C-08CD-4D76-B898-7CE6BF17AC9E}"/>
              </a:ext>
            </a:extLst>
          </p:cNvPr>
          <p:cNvGraphicFramePr>
            <a:graphicFrameLocks noGrp="1"/>
          </p:cNvGraphicFramePr>
          <p:nvPr>
            <p:extLst>
              <p:ext uri="{D42A27DB-BD31-4B8C-83A1-F6EECF244321}">
                <p14:modId xmlns:p14="http://schemas.microsoft.com/office/powerpoint/2010/main" val="2240540353"/>
              </p:ext>
            </p:extLst>
          </p:nvPr>
        </p:nvGraphicFramePr>
        <p:xfrm>
          <a:off x="1340578" y="1818289"/>
          <a:ext cx="1602000" cy="3708400"/>
        </p:xfrm>
        <a:graphic>
          <a:graphicData uri="http://schemas.openxmlformats.org/drawingml/2006/table">
            <a:tbl>
              <a:tblPr firstRow="1" bandRow="1">
                <a:tableStyleId>{5940675A-B579-460E-94D1-54222C63F5DA}</a:tableStyleId>
              </a:tblPr>
              <a:tblGrid>
                <a:gridCol w="756000">
                  <a:extLst>
                    <a:ext uri="{9D8B030D-6E8A-4147-A177-3AD203B41FA5}">
                      <a16:colId xmlns:a16="http://schemas.microsoft.com/office/drawing/2014/main" val="476711997"/>
                    </a:ext>
                  </a:extLst>
                </a:gridCol>
                <a:gridCol w="846000">
                  <a:extLst>
                    <a:ext uri="{9D8B030D-6E8A-4147-A177-3AD203B41FA5}">
                      <a16:colId xmlns:a16="http://schemas.microsoft.com/office/drawing/2014/main" val="1131530779"/>
                    </a:ext>
                  </a:extLst>
                </a:gridCol>
              </a:tblGrid>
              <a:tr h="370840">
                <a:tc>
                  <a:txBody>
                    <a:bodyPr/>
                    <a:lstStyle/>
                    <a:p>
                      <a:r>
                        <a:rPr lang="en-GB" sz="900" b="1" dirty="0"/>
                        <a:t>Shear rate</a:t>
                      </a:r>
                    </a:p>
                  </a:txBody>
                  <a:tcPr/>
                </a:tc>
                <a:tc>
                  <a:txBody>
                    <a:bodyPr/>
                    <a:lstStyle/>
                    <a:p>
                      <a:r>
                        <a:rPr lang="en-GB" sz="900" b="1" dirty="0"/>
                        <a:t>HBP Model</a:t>
                      </a:r>
                    </a:p>
                  </a:txBody>
                  <a:tcPr/>
                </a:tc>
                <a:extLst>
                  <a:ext uri="{0D108BD9-81ED-4DB2-BD59-A6C34878D82A}">
                    <a16:rowId xmlns:a16="http://schemas.microsoft.com/office/drawing/2014/main" val="200004069"/>
                  </a:ext>
                </a:extLst>
              </a:tr>
              <a:tr h="370840">
                <a:tc>
                  <a:txBody>
                    <a:bodyPr/>
                    <a:lstStyle/>
                    <a:p>
                      <a:pPr algn="ctr" fontAlgn="b"/>
                      <a:r>
                        <a:rPr lang="en-GB" sz="1400" b="0" i="0" u="none" strike="noStrike" dirty="0">
                          <a:solidFill>
                            <a:srgbClr val="000000"/>
                          </a:solidFill>
                          <a:effectLst/>
                          <a:latin typeface="Calibri" panose="020F0502020204030204" pitchFamily="34" charset="0"/>
                        </a:rPr>
                        <a:t>0.01</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13.42345</a:t>
                      </a:r>
                    </a:p>
                  </a:txBody>
                  <a:tcPr marL="9525" marR="9525" marT="9525" marB="0" anchor="b"/>
                </a:tc>
                <a:extLst>
                  <a:ext uri="{0D108BD9-81ED-4DB2-BD59-A6C34878D82A}">
                    <a16:rowId xmlns:a16="http://schemas.microsoft.com/office/drawing/2014/main" val="3330244177"/>
                  </a:ext>
                </a:extLst>
              </a:tr>
              <a:tr h="370840">
                <a:tc>
                  <a:txBody>
                    <a:bodyPr/>
                    <a:lstStyle/>
                    <a:p>
                      <a:pPr algn="ctr" fontAlgn="b"/>
                      <a:r>
                        <a:rPr lang="en-GB" sz="1400" b="0" i="0" u="none" strike="noStrike">
                          <a:solidFill>
                            <a:srgbClr val="000000"/>
                          </a:solidFill>
                          <a:effectLst/>
                          <a:latin typeface="Calibri" panose="020F0502020204030204" pitchFamily="34" charset="0"/>
                        </a:rPr>
                        <a:t>0.02</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12.91675</a:t>
                      </a:r>
                    </a:p>
                  </a:txBody>
                  <a:tcPr marL="9525" marR="9525" marT="9525" marB="0" anchor="b"/>
                </a:tc>
                <a:extLst>
                  <a:ext uri="{0D108BD9-81ED-4DB2-BD59-A6C34878D82A}">
                    <a16:rowId xmlns:a16="http://schemas.microsoft.com/office/drawing/2014/main" val="1272765863"/>
                  </a:ext>
                </a:extLst>
              </a:tr>
              <a:tr h="370840">
                <a:tc>
                  <a:txBody>
                    <a:bodyPr/>
                    <a:lstStyle/>
                    <a:p>
                      <a:pPr algn="ctr" fontAlgn="b"/>
                      <a:r>
                        <a:rPr lang="en-GB" sz="1400" b="0" i="0" u="none" strike="noStrike">
                          <a:solidFill>
                            <a:srgbClr val="000000"/>
                          </a:solidFill>
                          <a:effectLst/>
                          <a:latin typeface="Calibri" panose="020F0502020204030204" pitchFamily="34" charset="0"/>
                        </a:rPr>
                        <a:t>0.04</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12.4328</a:t>
                      </a:r>
                    </a:p>
                  </a:txBody>
                  <a:tcPr marL="9525" marR="9525" marT="9525" marB="0" anchor="b"/>
                </a:tc>
                <a:extLst>
                  <a:ext uri="{0D108BD9-81ED-4DB2-BD59-A6C34878D82A}">
                    <a16:rowId xmlns:a16="http://schemas.microsoft.com/office/drawing/2014/main" val="4122185771"/>
                  </a:ext>
                </a:extLst>
              </a:tr>
              <a:tr h="370840">
                <a:tc>
                  <a:txBody>
                    <a:bodyPr/>
                    <a:lstStyle/>
                    <a:p>
                      <a:pPr algn="ctr" fontAlgn="b"/>
                      <a:r>
                        <a:rPr lang="en-GB" sz="1400" b="0" i="0" u="none" strike="noStrike">
                          <a:solidFill>
                            <a:srgbClr val="000000"/>
                          </a:solidFill>
                          <a:effectLst/>
                          <a:latin typeface="Calibri" panose="020F0502020204030204" pitchFamily="34" charset="0"/>
                        </a:rPr>
                        <a:t>0.06</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12.14374</a:t>
                      </a:r>
                    </a:p>
                  </a:txBody>
                  <a:tcPr marL="9525" marR="9525" marT="9525" marB="0" anchor="b"/>
                </a:tc>
                <a:extLst>
                  <a:ext uri="{0D108BD9-81ED-4DB2-BD59-A6C34878D82A}">
                    <a16:rowId xmlns:a16="http://schemas.microsoft.com/office/drawing/2014/main" val="2157683329"/>
                  </a:ext>
                </a:extLst>
              </a:tr>
              <a:tr h="370840">
                <a:tc>
                  <a:txBody>
                    <a:bodyPr/>
                    <a:lstStyle/>
                    <a:p>
                      <a:pPr algn="ctr" fontAlgn="b"/>
                      <a:r>
                        <a:rPr lang="en-GB" sz="1400" b="0" i="0" u="none" strike="noStrike">
                          <a:solidFill>
                            <a:srgbClr val="000000"/>
                          </a:solidFill>
                          <a:effectLst/>
                          <a:latin typeface="Calibri" panose="020F0502020204030204" pitchFamily="34" charset="0"/>
                        </a:rPr>
                        <a:t>0.08</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11.92766</a:t>
                      </a:r>
                    </a:p>
                  </a:txBody>
                  <a:tcPr marL="9525" marR="9525" marT="9525" marB="0" anchor="b"/>
                </a:tc>
                <a:extLst>
                  <a:ext uri="{0D108BD9-81ED-4DB2-BD59-A6C34878D82A}">
                    <a16:rowId xmlns:a16="http://schemas.microsoft.com/office/drawing/2014/main" val="2681877878"/>
                  </a:ext>
                </a:extLst>
              </a:tr>
              <a:tr h="370840">
                <a:tc>
                  <a:txBody>
                    <a:bodyPr/>
                    <a:lstStyle/>
                    <a:p>
                      <a:pPr algn="ctr" fontAlgn="b"/>
                      <a:r>
                        <a:rPr lang="en-GB" sz="1400" b="0" i="0" u="none" strike="noStrike">
                          <a:solidFill>
                            <a:srgbClr val="000000"/>
                          </a:solidFill>
                          <a:effectLst/>
                          <a:latin typeface="Calibri" panose="020F0502020204030204" pitchFamily="34" charset="0"/>
                        </a:rPr>
                        <a:t>0.1</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11.74953</a:t>
                      </a:r>
                    </a:p>
                  </a:txBody>
                  <a:tcPr marL="9525" marR="9525" marT="9525" marB="0" anchor="b"/>
                </a:tc>
                <a:extLst>
                  <a:ext uri="{0D108BD9-81ED-4DB2-BD59-A6C34878D82A}">
                    <a16:rowId xmlns:a16="http://schemas.microsoft.com/office/drawing/2014/main" val="44140884"/>
                  </a:ext>
                </a:extLst>
              </a:tr>
              <a:tr h="370840">
                <a:tc>
                  <a:txBody>
                    <a:bodyPr/>
                    <a:lstStyle/>
                    <a:p>
                      <a:pPr algn="ctr" fontAlgn="b"/>
                      <a:r>
                        <a:rPr lang="en-GB" sz="1400" b="0" i="0" u="none" strike="noStrike">
                          <a:solidFill>
                            <a:srgbClr val="000000"/>
                          </a:solidFill>
                          <a:effectLst/>
                          <a:latin typeface="Calibri" panose="020F0502020204030204" pitchFamily="34" charset="0"/>
                        </a:rPr>
                        <a:t>0.2</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11.09558</a:t>
                      </a:r>
                    </a:p>
                  </a:txBody>
                  <a:tcPr marL="9525" marR="9525" marT="9525" marB="0" anchor="b"/>
                </a:tc>
                <a:extLst>
                  <a:ext uri="{0D108BD9-81ED-4DB2-BD59-A6C34878D82A}">
                    <a16:rowId xmlns:a16="http://schemas.microsoft.com/office/drawing/2014/main" val="1557588656"/>
                  </a:ext>
                </a:extLst>
              </a:tr>
              <a:tr h="370840">
                <a:tc>
                  <a:txBody>
                    <a:bodyPr/>
                    <a:lstStyle/>
                    <a:p>
                      <a:pPr algn="ctr" fontAlgn="b"/>
                      <a:r>
                        <a:rPr lang="en-GB" sz="1400" b="0" i="0" u="none" strike="noStrike">
                          <a:solidFill>
                            <a:srgbClr val="000000"/>
                          </a:solidFill>
                          <a:effectLst/>
                          <a:latin typeface="Calibri" panose="020F0502020204030204" pitchFamily="34" charset="0"/>
                        </a:rPr>
                        <a:t>0.3</a:t>
                      </a:r>
                    </a:p>
                  </a:txBody>
                  <a:tcPr marL="9525" marR="9525" marT="9525" marB="0" anchor="b"/>
                </a:tc>
                <a:tc>
                  <a:txBody>
                    <a:bodyPr/>
                    <a:lstStyle/>
                    <a:p>
                      <a:pPr algn="r" fontAlgn="b"/>
                      <a:r>
                        <a:rPr lang="en-GB" sz="1400" b="0" i="0" u="none" strike="noStrike">
                          <a:solidFill>
                            <a:srgbClr val="000000"/>
                          </a:solidFill>
                          <a:effectLst/>
                          <a:latin typeface="Calibri" panose="020F0502020204030204" pitchFamily="34" charset="0"/>
                        </a:rPr>
                        <a:t>10.60041</a:t>
                      </a:r>
                    </a:p>
                  </a:txBody>
                  <a:tcPr marL="9525" marR="9525" marT="9525" marB="0" anchor="b"/>
                </a:tc>
                <a:extLst>
                  <a:ext uri="{0D108BD9-81ED-4DB2-BD59-A6C34878D82A}">
                    <a16:rowId xmlns:a16="http://schemas.microsoft.com/office/drawing/2014/main" val="3466167867"/>
                  </a:ext>
                </a:extLst>
              </a:tr>
              <a:tr h="370840">
                <a:tc>
                  <a:txBody>
                    <a:bodyPr/>
                    <a:lstStyle/>
                    <a:p>
                      <a:pPr algn="ctr" fontAlgn="b"/>
                      <a:r>
                        <a:rPr lang="en-GB" sz="1400" b="0" i="0" u="none" strike="noStrike" dirty="0">
                          <a:solidFill>
                            <a:srgbClr val="000000"/>
                          </a:solidFill>
                          <a:effectLst/>
                          <a:latin typeface="Calibri" panose="020F0502020204030204" pitchFamily="34" charset="0"/>
                        </a:rPr>
                        <a:t>0.4</a:t>
                      </a:r>
                    </a:p>
                  </a:txBody>
                  <a:tcPr marL="9525" marR="9525" marT="9525" marB="0" anchor="b"/>
                </a:tc>
                <a:tc>
                  <a:txBody>
                    <a:bodyPr/>
                    <a:lstStyle/>
                    <a:p>
                      <a:pPr algn="r" fontAlgn="b"/>
                      <a:r>
                        <a:rPr lang="en-GB" sz="1400" b="0" i="0" u="none" strike="noStrike" dirty="0">
                          <a:solidFill>
                            <a:srgbClr val="000000"/>
                          </a:solidFill>
                          <a:effectLst/>
                          <a:latin typeface="Calibri" panose="020F0502020204030204" pitchFamily="34" charset="0"/>
                        </a:rPr>
                        <a:t>10.17463</a:t>
                      </a:r>
                    </a:p>
                  </a:txBody>
                  <a:tcPr marL="9525" marR="9525" marT="9525" marB="0" anchor="b"/>
                </a:tc>
                <a:extLst>
                  <a:ext uri="{0D108BD9-81ED-4DB2-BD59-A6C34878D82A}">
                    <a16:rowId xmlns:a16="http://schemas.microsoft.com/office/drawing/2014/main" val="3150187784"/>
                  </a:ext>
                </a:extLst>
              </a:tr>
            </a:tbl>
          </a:graphicData>
        </a:graphic>
      </p:graphicFrame>
      <p:sp>
        <p:nvSpPr>
          <p:cNvPr id="10" name="TextBox 9">
            <a:extLst>
              <a:ext uri="{FF2B5EF4-FFF2-40B4-BE49-F238E27FC236}">
                <a16:creationId xmlns:a16="http://schemas.microsoft.com/office/drawing/2014/main" id="{1A13A005-8570-4857-A207-285D6A808C73}"/>
              </a:ext>
            </a:extLst>
          </p:cNvPr>
          <p:cNvSpPr txBox="1"/>
          <p:nvPr/>
        </p:nvSpPr>
        <p:spPr>
          <a:xfrm>
            <a:off x="10515601" y="1438538"/>
            <a:ext cx="10631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Arial"/>
                <a:ea typeface="Cambria Math" panose="02040503050406030204" pitchFamily="18" charset="0"/>
              </a:rPr>
              <a:t>T=80 C</a:t>
            </a:r>
          </a:p>
        </p:txBody>
      </p:sp>
      <p:pic>
        <p:nvPicPr>
          <p:cNvPr id="3" name="Picture 2">
            <a:extLst>
              <a:ext uri="{FF2B5EF4-FFF2-40B4-BE49-F238E27FC236}">
                <a16:creationId xmlns:a16="http://schemas.microsoft.com/office/drawing/2014/main" id="{940E1FFD-735D-459C-BCB8-22C3666C2FF4}"/>
              </a:ext>
            </a:extLst>
          </p:cNvPr>
          <p:cNvPicPr>
            <a:picLocks noChangeAspect="1"/>
          </p:cNvPicPr>
          <p:nvPr/>
        </p:nvPicPr>
        <p:blipFill>
          <a:blip r:embed="rId4"/>
          <a:stretch>
            <a:fillRect/>
          </a:stretch>
        </p:blipFill>
        <p:spPr>
          <a:xfrm>
            <a:off x="3109835" y="1818289"/>
            <a:ext cx="8507713" cy="2880000"/>
          </a:xfrm>
          <a:prstGeom prst="rect">
            <a:avLst/>
          </a:prstGeom>
        </p:spPr>
      </p:pic>
    </p:spTree>
    <p:extLst>
      <p:ext uri="{BB962C8B-B14F-4D97-AF65-F5344CB8AC3E}">
        <p14:creationId xmlns:p14="http://schemas.microsoft.com/office/powerpoint/2010/main" val="4195573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fontScale="90000"/>
          </a:bodyPr>
          <a:lstStyle/>
          <a:p>
            <a:pPr algn="ctr"/>
            <a:r>
              <a:rPr lang="en-GB" sz="4000" dirty="0">
                <a:solidFill>
                  <a:prstClr val="black"/>
                </a:solidFill>
                <a:latin typeface="Arial" panose="020B0604020202020204" pitchFamily="34" charset="0"/>
                <a:ea typeface="+mn-ea"/>
                <a:cs typeface="Arial" panose="020B0604020202020204" pitchFamily="34" charset="0"/>
              </a:rPr>
              <a:t>Cylinder Filling by Modelling of Injection Unit</a:t>
            </a:r>
          </a:p>
        </p:txBody>
      </p:sp>
      <p:pic>
        <p:nvPicPr>
          <p:cNvPr id="8" name="Picture 7"/>
          <p:cNvPicPr>
            <a:picLocks noChangeAspect="1"/>
          </p:cNvPicPr>
          <p:nvPr/>
        </p:nvPicPr>
        <p:blipFill>
          <a:blip r:embed="rId3"/>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772E0C2-FE56-4CD8-9FB7-8F8A429F3487}"/>
              </a:ext>
            </a:extLst>
          </p:cNvPr>
          <p:cNvSpPr txBox="1"/>
          <p:nvPr/>
        </p:nvSpPr>
        <p:spPr>
          <a:xfrm>
            <a:off x="1250404" y="1377928"/>
            <a:ext cx="24079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Injection unit STL file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0FE4385-3F2E-4BE0-B0F2-8A41601AF520}"/>
              </a:ext>
            </a:extLst>
          </p:cNvPr>
          <p:cNvPicPr>
            <a:picLocks noChangeAspect="1"/>
          </p:cNvPicPr>
          <p:nvPr/>
        </p:nvPicPr>
        <p:blipFill>
          <a:blip r:embed="rId4"/>
          <a:stretch>
            <a:fillRect/>
          </a:stretch>
        </p:blipFill>
        <p:spPr>
          <a:xfrm>
            <a:off x="1224571" y="1794828"/>
            <a:ext cx="9742857" cy="4371429"/>
          </a:xfrm>
          <a:prstGeom prst="rect">
            <a:avLst/>
          </a:prstGeom>
        </p:spPr>
      </p:pic>
    </p:spTree>
    <p:extLst>
      <p:ext uri="{BB962C8B-B14F-4D97-AF65-F5344CB8AC3E}">
        <p14:creationId xmlns:p14="http://schemas.microsoft.com/office/powerpoint/2010/main" val="157742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fontScale="90000"/>
          </a:bodyPr>
          <a:lstStyle/>
          <a:p>
            <a:pPr algn="ctr"/>
            <a:r>
              <a:rPr lang="en-GB" sz="4000" dirty="0">
                <a:solidFill>
                  <a:prstClr val="black"/>
                </a:solidFill>
                <a:latin typeface="Arial" panose="020B0604020202020204" pitchFamily="34" charset="0"/>
                <a:ea typeface="+mn-ea"/>
                <a:cs typeface="Arial" panose="020B0604020202020204" pitchFamily="34" charset="0"/>
              </a:rPr>
              <a:t>Cylinder Filling by Modelling of Injection Unit</a:t>
            </a:r>
          </a:p>
        </p:txBody>
      </p:sp>
      <p:pic>
        <p:nvPicPr>
          <p:cNvPr id="8" name="Picture 7"/>
          <p:cNvPicPr>
            <a:picLocks noChangeAspect="1"/>
          </p:cNvPicPr>
          <p:nvPr/>
        </p:nvPicPr>
        <p:blipFill>
          <a:blip r:embed="rId5"/>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772E0C2-FE56-4CD8-9FB7-8F8A429F3487}"/>
              </a:ext>
            </a:extLst>
          </p:cNvPr>
          <p:cNvSpPr txBox="1"/>
          <p:nvPr/>
        </p:nvSpPr>
        <p:spPr>
          <a:xfrm>
            <a:off x="960120" y="1087646"/>
            <a:ext cx="24079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Injection </a:t>
            </a:r>
            <a:r>
              <a:rPr lang="en-GB" sz="2000" b="1" dirty="0">
                <a:solidFill>
                  <a:prstClr val="black"/>
                </a:solidFill>
                <a:latin typeface="Calibri" panose="020F0502020204030204"/>
              </a:rPr>
              <a:t>animation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1">
            <a:hlinkClick r:id="" action="ppaction://media"/>
            <a:extLst>
              <a:ext uri="{FF2B5EF4-FFF2-40B4-BE49-F238E27FC236}">
                <a16:creationId xmlns:a16="http://schemas.microsoft.com/office/drawing/2014/main" id="{60C08D7D-A218-498B-93DF-B99BDF8ECD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3950" y="1623156"/>
            <a:ext cx="9944100" cy="4876800"/>
          </a:xfrm>
          <a:prstGeom prst="rect">
            <a:avLst/>
          </a:prstGeom>
        </p:spPr>
      </p:pic>
    </p:spTree>
    <p:extLst>
      <p:ext uri="{BB962C8B-B14F-4D97-AF65-F5344CB8AC3E}">
        <p14:creationId xmlns:p14="http://schemas.microsoft.com/office/powerpoint/2010/main" val="26842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777" y="6412"/>
            <a:ext cx="10023257" cy="1056086"/>
          </a:xfrm>
        </p:spPr>
        <p:txBody>
          <a:bodyPr>
            <a:normAutofit/>
          </a:bodyPr>
          <a:lstStyle/>
          <a:p>
            <a:pPr algn="ctr"/>
            <a:r>
              <a:rPr lang="en-GB" sz="4000" dirty="0">
                <a:solidFill>
                  <a:prstClr val="black"/>
                </a:solidFill>
                <a:latin typeface="Arial" panose="020B0604020202020204" pitchFamily="34" charset="0"/>
                <a:ea typeface="+mn-ea"/>
                <a:cs typeface="Arial" panose="020B0604020202020204" pitchFamily="34" charset="0"/>
              </a:rPr>
              <a:t>DualSPHysics vs Moldflow and Experiment </a:t>
            </a:r>
          </a:p>
        </p:txBody>
      </p:sp>
      <p:pic>
        <p:nvPicPr>
          <p:cNvPr id="8" name="Picture 7"/>
          <p:cNvPicPr>
            <a:picLocks noChangeAspect="1"/>
          </p:cNvPicPr>
          <p:nvPr/>
        </p:nvPicPr>
        <p:blipFill>
          <a:blip r:embed="rId3"/>
          <a:stretch>
            <a:fillRect/>
          </a:stretch>
        </p:blipFill>
        <p:spPr>
          <a:xfrm>
            <a:off x="0" y="-14287"/>
            <a:ext cx="2148840" cy="1074420"/>
          </a:xfrm>
          <a:prstGeom prst="rect">
            <a:avLst/>
          </a:prstGeom>
        </p:spPr>
      </p:pic>
      <p:sp>
        <p:nvSpPr>
          <p:cNvPr id="4" name="Slide Number Placeholder 3"/>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10D5-BF98-476E-8723-9537D35E305D}" type="slidenum">
              <a:rPr kumimoji="0" lang="fr-CA"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lowchart: Predefined Process 8"/>
          <p:cNvSpPr/>
          <p:nvPr/>
        </p:nvSpPr>
        <p:spPr>
          <a:xfrm>
            <a:off x="2159776" y="860174"/>
            <a:ext cx="10023257" cy="195243"/>
          </a:xfrm>
          <a:prstGeom prst="flowChartPredefinedProcess">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1003">
            <a:schemeClr val="lt1"/>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78B99AC-2031-45B4-8591-A4EF3387FD47}"/>
              </a:ext>
            </a:extLst>
          </p:cNvPr>
          <p:cNvPicPr>
            <a:picLocks noChangeAspect="1"/>
          </p:cNvPicPr>
          <p:nvPr/>
        </p:nvPicPr>
        <p:blipFill rotWithShape="1">
          <a:blip r:embed="rId4"/>
          <a:srcRect b="14953"/>
          <a:stretch/>
        </p:blipFill>
        <p:spPr>
          <a:xfrm>
            <a:off x="8749266" y="3967158"/>
            <a:ext cx="1038370" cy="2738441"/>
          </a:xfrm>
          <a:prstGeom prst="rect">
            <a:avLst/>
          </a:prstGeom>
        </p:spPr>
      </p:pic>
      <p:pic>
        <p:nvPicPr>
          <p:cNvPr id="10" name="Picture 9">
            <a:extLst>
              <a:ext uri="{FF2B5EF4-FFF2-40B4-BE49-F238E27FC236}">
                <a16:creationId xmlns:a16="http://schemas.microsoft.com/office/drawing/2014/main" id="{86704BCF-6B65-4D9E-ADF3-9EE45F5B283B}"/>
              </a:ext>
            </a:extLst>
          </p:cNvPr>
          <p:cNvPicPr>
            <a:picLocks noChangeAspect="1"/>
          </p:cNvPicPr>
          <p:nvPr/>
        </p:nvPicPr>
        <p:blipFill rotWithShape="1">
          <a:blip r:embed="rId5"/>
          <a:srcRect b="7043"/>
          <a:stretch/>
        </p:blipFill>
        <p:spPr>
          <a:xfrm>
            <a:off x="4775926" y="2026983"/>
            <a:ext cx="1090667" cy="4680000"/>
          </a:xfrm>
          <a:prstGeom prst="rect">
            <a:avLst/>
          </a:prstGeom>
        </p:spPr>
      </p:pic>
      <p:pic>
        <p:nvPicPr>
          <p:cNvPr id="12" name="Picture 11">
            <a:extLst>
              <a:ext uri="{FF2B5EF4-FFF2-40B4-BE49-F238E27FC236}">
                <a16:creationId xmlns:a16="http://schemas.microsoft.com/office/drawing/2014/main" id="{36B54A50-0795-4719-93B4-5B5E8A7EC3FF}"/>
              </a:ext>
            </a:extLst>
          </p:cNvPr>
          <p:cNvPicPr>
            <a:picLocks noChangeAspect="1"/>
          </p:cNvPicPr>
          <p:nvPr/>
        </p:nvPicPr>
        <p:blipFill rotWithShape="1">
          <a:blip r:embed="rId6"/>
          <a:srcRect l="-4" t="28480" r="158"/>
          <a:stretch/>
        </p:blipFill>
        <p:spPr>
          <a:xfrm>
            <a:off x="9773123" y="1819998"/>
            <a:ext cx="860400" cy="4865186"/>
          </a:xfrm>
          <a:prstGeom prst="rect">
            <a:avLst/>
          </a:prstGeom>
        </p:spPr>
      </p:pic>
      <p:sp>
        <p:nvSpPr>
          <p:cNvPr id="13" name="TextBox 12">
            <a:extLst>
              <a:ext uri="{FF2B5EF4-FFF2-40B4-BE49-F238E27FC236}">
                <a16:creationId xmlns:a16="http://schemas.microsoft.com/office/drawing/2014/main" id="{1B0A5AB3-E756-41B9-BE06-EE034D021092}"/>
              </a:ext>
            </a:extLst>
          </p:cNvPr>
          <p:cNvSpPr txBox="1"/>
          <p:nvPr/>
        </p:nvSpPr>
        <p:spPr>
          <a:xfrm rot="16200000">
            <a:off x="9648293" y="5708477"/>
            <a:ext cx="1085554" cy="477054"/>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35 mm</a:t>
            </a:r>
          </a:p>
        </p:txBody>
      </p:sp>
      <p:pic>
        <p:nvPicPr>
          <p:cNvPr id="14" name="Picture 13">
            <a:extLst>
              <a:ext uri="{FF2B5EF4-FFF2-40B4-BE49-F238E27FC236}">
                <a16:creationId xmlns:a16="http://schemas.microsoft.com/office/drawing/2014/main" id="{8C0D9972-FE52-4787-A43D-3F465CF7E145}"/>
              </a:ext>
            </a:extLst>
          </p:cNvPr>
          <p:cNvPicPr>
            <a:picLocks noChangeAspect="1"/>
          </p:cNvPicPr>
          <p:nvPr/>
        </p:nvPicPr>
        <p:blipFill rotWithShape="1">
          <a:blip r:embed="rId7"/>
          <a:srcRect l="-1" t="27192" r="2331"/>
          <a:stretch/>
        </p:blipFill>
        <p:spPr>
          <a:xfrm>
            <a:off x="5838063" y="1819998"/>
            <a:ext cx="794065" cy="4880916"/>
          </a:xfrm>
          <a:prstGeom prst="rect">
            <a:avLst/>
          </a:prstGeom>
        </p:spPr>
      </p:pic>
      <p:sp>
        <p:nvSpPr>
          <p:cNvPr id="15" name="TextBox 14">
            <a:extLst>
              <a:ext uri="{FF2B5EF4-FFF2-40B4-BE49-F238E27FC236}">
                <a16:creationId xmlns:a16="http://schemas.microsoft.com/office/drawing/2014/main" id="{B1D115D2-8851-4F7B-820E-E93C7E0F32D3}"/>
              </a:ext>
            </a:extLst>
          </p:cNvPr>
          <p:cNvSpPr txBox="1"/>
          <p:nvPr/>
        </p:nvSpPr>
        <p:spPr>
          <a:xfrm>
            <a:off x="9934096" y="1262490"/>
            <a:ext cx="722279" cy="477054"/>
          </a:xfrm>
          <a:prstGeom prst="rect">
            <a:avLst/>
          </a:prstGeom>
          <a:noFill/>
        </p:spPr>
        <p:txBody>
          <a:bodyPr wrap="square" rtlCol="0">
            <a:spAutoFit/>
          </a:bodyPr>
          <a:lstStyle/>
          <a:p>
            <a:r>
              <a:rPr lang="en-GB" sz="2500" dirty="0">
                <a:latin typeface="Times New Roman" panose="02020603050405020304" pitchFamily="18" charset="0"/>
                <a:cs typeface="Times New Roman" panose="02020603050405020304" pitchFamily="18" charset="0"/>
              </a:rPr>
              <a:t>3 s</a:t>
            </a:r>
          </a:p>
        </p:txBody>
      </p:sp>
      <p:sp>
        <p:nvSpPr>
          <p:cNvPr id="16" name="TextBox 15">
            <a:extLst>
              <a:ext uri="{FF2B5EF4-FFF2-40B4-BE49-F238E27FC236}">
                <a16:creationId xmlns:a16="http://schemas.microsoft.com/office/drawing/2014/main" id="{6D25DAAB-D9AA-4CBB-9E92-D76DB5FFFE33}"/>
              </a:ext>
            </a:extLst>
          </p:cNvPr>
          <p:cNvSpPr txBox="1"/>
          <p:nvPr/>
        </p:nvSpPr>
        <p:spPr>
          <a:xfrm rot="16200000">
            <a:off x="5672239" y="5669656"/>
            <a:ext cx="1085554" cy="477054"/>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67 mm</a:t>
            </a:r>
          </a:p>
        </p:txBody>
      </p:sp>
      <p:sp>
        <p:nvSpPr>
          <p:cNvPr id="17" name="TextBox 16">
            <a:extLst>
              <a:ext uri="{FF2B5EF4-FFF2-40B4-BE49-F238E27FC236}">
                <a16:creationId xmlns:a16="http://schemas.microsoft.com/office/drawing/2014/main" id="{CE4E6C13-5075-4851-B4EC-FEF7166B0504}"/>
              </a:ext>
            </a:extLst>
          </p:cNvPr>
          <p:cNvSpPr txBox="1"/>
          <p:nvPr/>
        </p:nvSpPr>
        <p:spPr>
          <a:xfrm>
            <a:off x="5953391" y="1262490"/>
            <a:ext cx="722279" cy="477054"/>
          </a:xfrm>
          <a:prstGeom prst="rect">
            <a:avLst/>
          </a:prstGeom>
          <a:noFill/>
        </p:spPr>
        <p:txBody>
          <a:bodyPr wrap="square" rtlCol="0">
            <a:spAutoFit/>
          </a:bodyPr>
          <a:lstStyle/>
          <a:p>
            <a:r>
              <a:rPr lang="en-GB" sz="2500" dirty="0">
                <a:latin typeface="Times New Roman" panose="02020603050405020304" pitchFamily="18" charset="0"/>
                <a:cs typeface="Times New Roman" panose="02020603050405020304" pitchFamily="18" charset="0"/>
              </a:rPr>
              <a:t>6 s</a:t>
            </a:r>
          </a:p>
        </p:txBody>
      </p:sp>
      <p:graphicFrame>
        <p:nvGraphicFramePr>
          <p:cNvPr id="18" name="Table 10">
            <a:extLst>
              <a:ext uri="{FF2B5EF4-FFF2-40B4-BE49-F238E27FC236}">
                <a16:creationId xmlns:a16="http://schemas.microsoft.com/office/drawing/2014/main" id="{0BE5793A-103E-46AE-95A3-E50D627C6907}"/>
              </a:ext>
            </a:extLst>
          </p:cNvPr>
          <p:cNvGraphicFramePr>
            <a:graphicFrameLocks noGrp="1"/>
          </p:cNvGraphicFramePr>
          <p:nvPr>
            <p:extLst>
              <p:ext uri="{D42A27DB-BD31-4B8C-83A1-F6EECF244321}">
                <p14:modId xmlns:p14="http://schemas.microsoft.com/office/powerpoint/2010/main" val="1337861366"/>
              </p:ext>
            </p:extLst>
          </p:nvPr>
        </p:nvGraphicFramePr>
        <p:xfrm>
          <a:off x="151916" y="1211437"/>
          <a:ext cx="3960000" cy="1412240"/>
        </p:xfrm>
        <a:graphic>
          <a:graphicData uri="http://schemas.openxmlformats.org/drawingml/2006/table">
            <a:tbl>
              <a:tblPr firstRow="1" bandRow="1">
                <a:tableStyleId>{5940675A-B579-460E-94D1-54222C63F5DA}</a:tableStyleId>
              </a:tblPr>
              <a:tblGrid>
                <a:gridCol w="1728000">
                  <a:extLst>
                    <a:ext uri="{9D8B030D-6E8A-4147-A177-3AD203B41FA5}">
                      <a16:colId xmlns:a16="http://schemas.microsoft.com/office/drawing/2014/main" val="4094957350"/>
                    </a:ext>
                  </a:extLst>
                </a:gridCol>
                <a:gridCol w="1116000">
                  <a:extLst>
                    <a:ext uri="{9D8B030D-6E8A-4147-A177-3AD203B41FA5}">
                      <a16:colId xmlns:a16="http://schemas.microsoft.com/office/drawing/2014/main" val="3538446472"/>
                    </a:ext>
                  </a:extLst>
                </a:gridCol>
                <a:gridCol w="1116000">
                  <a:extLst>
                    <a:ext uri="{9D8B030D-6E8A-4147-A177-3AD203B41FA5}">
                      <a16:colId xmlns:a16="http://schemas.microsoft.com/office/drawing/2014/main" val="278739635"/>
                    </a:ext>
                  </a:extLst>
                </a:gridCol>
              </a:tblGrid>
              <a:tr h="370840">
                <a:tc>
                  <a:txBody>
                    <a:bodyPr/>
                    <a:lstStyle/>
                    <a:p>
                      <a:r>
                        <a:rPr lang="en-GB" sz="1500" dirty="0"/>
                        <a:t>Flow front distance</a:t>
                      </a:r>
                    </a:p>
                  </a:txBody>
                  <a:tcPr/>
                </a:tc>
                <a:tc>
                  <a:txBody>
                    <a:bodyPr/>
                    <a:lstStyle/>
                    <a:p>
                      <a:r>
                        <a:rPr lang="en-GB" sz="1600" b="1" dirty="0"/>
                        <a:t>3s</a:t>
                      </a:r>
                    </a:p>
                  </a:txBody>
                  <a:tcPr/>
                </a:tc>
                <a:tc>
                  <a:txBody>
                    <a:bodyPr/>
                    <a:lstStyle/>
                    <a:p>
                      <a:r>
                        <a:rPr lang="en-GB" sz="1600" b="1" dirty="0"/>
                        <a:t>6s</a:t>
                      </a:r>
                    </a:p>
                  </a:txBody>
                  <a:tcPr/>
                </a:tc>
                <a:extLst>
                  <a:ext uri="{0D108BD9-81ED-4DB2-BD59-A6C34878D82A}">
                    <a16:rowId xmlns:a16="http://schemas.microsoft.com/office/drawing/2014/main" val="3240182588"/>
                  </a:ext>
                </a:extLst>
              </a:tr>
              <a:tr h="370840">
                <a:tc>
                  <a:txBody>
                    <a:bodyPr/>
                    <a:lstStyle/>
                    <a:p>
                      <a:r>
                        <a:rPr lang="en-GB" sz="1600" b="1" dirty="0"/>
                        <a:t>Moldflow</a:t>
                      </a:r>
                    </a:p>
                  </a:txBody>
                  <a:tcPr/>
                </a:tc>
                <a:tc>
                  <a:txBody>
                    <a:bodyPr/>
                    <a:lstStyle/>
                    <a:p>
                      <a:r>
                        <a:rPr lang="en-GB" sz="1600" dirty="0"/>
                        <a:t>33.7 mm</a:t>
                      </a:r>
                    </a:p>
                  </a:txBody>
                  <a:tcPr/>
                </a:tc>
                <a:tc>
                  <a:txBody>
                    <a:bodyPr/>
                    <a:lstStyle/>
                    <a:p>
                      <a:r>
                        <a:rPr lang="en-GB" sz="1600" dirty="0"/>
                        <a:t>65 mm</a:t>
                      </a:r>
                    </a:p>
                  </a:txBody>
                  <a:tcPr/>
                </a:tc>
                <a:extLst>
                  <a:ext uri="{0D108BD9-81ED-4DB2-BD59-A6C34878D82A}">
                    <a16:rowId xmlns:a16="http://schemas.microsoft.com/office/drawing/2014/main" val="2556099392"/>
                  </a:ext>
                </a:extLst>
              </a:tr>
              <a:tr h="185420">
                <a:tc>
                  <a:txBody>
                    <a:bodyPr/>
                    <a:lstStyle/>
                    <a:p>
                      <a:r>
                        <a:rPr lang="en-GB" sz="1600" b="1" dirty="0"/>
                        <a:t>DualSPHysics</a:t>
                      </a:r>
                    </a:p>
                  </a:txBody>
                  <a:tcPr/>
                </a:tc>
                <a:tc>
                  <a:txBody>
                    <a:bodyPr/>
                    <a:lstStyle/>
                    <a:p>
                      <a:r>
                        <a:rPr lang="en-GB" sz="1600" dirty="0"/>
                        <a:t>35 mm</a:t>
                      </a:r>
                    </a:p>
                  </a:txBody>
                  <a:tcPr/>
                </a:tc>
                <a:tc>
                  <a:txBody>
                    <a:bodyPr/>
                    <a:lstStyle/>
                    <a:p>
                      <a:r>
                        <a:rPr lang="en-GB" sz="1600" dirty="0"/>
                        <a:t>67.5 mm</a:t>
                      </a:r>
                    </a:p>
                  </a:txBody>
                  <a:tcPr/>
                </a:tc>
                <a:extLst>
                  <a:ext uri="{0D108BD9-81ED-4DB2-BD59-A6C34878D82A}">
                    <a16:rowId xmlns:a16="http://schemas.microsoft.com/office/drawing/2014/main" val="2207495257"/>
                  </a:ext>
                </a:extLst>
              </a:tr>
              <a:tr h="185420">
                <a:tc>
                  <a:txBody>
                    <a:bodyPr/>
                    <a:lstStyle/>
                    <a:p>
                      <a:r>
                        <a:rPr lang="en-GB" sz="1600" b="1" dirty="0"/>
                        <a:t>Experimental data</a:t>
                      </a:r>
                    </a:p>
                  </a:txBody>
                  <a:tcPr/>
                </a:tc>
                <a:tc>
                  <a:txBody>
                    <a:bodyPr/>
                    <a:lstStyle/>
                    <a:p>
                      <a:r>
                        <a:rPr lang="en-GB" sz="1600" dirty="0"/>
                        <a:t>34.2 mm</a:t>
                      </a:r>
                    </a:p>
                  </a:txBody>
                  <a:tcPr/>
                </a:tc>
                <a:tc>
                  <a:txBody>
                    <a:bodyPr/>
                    <a:lstStyle/>
                    <a:p>
                      <a:r>
                        <a:rPr lang="en-GB" sz="1600" dirty="0"/>
                        <a:t>62.6 mm</a:t>
                      </a:r>
                    </a:p>
                  </a:txBody>
                  <a:tcPr/>
                </a:tc>
                <a:extLst>
                  <a:ext uri="{0D108BD9-81ED-4DB2-BD59-A6C34878D82A}">
                    <a16:rowId xmlns:a16="http://schemas.microsoft.com/office/drawing/2014/main" val="70657510"/>
                  </a:ext>
                </a:extLst>
              </a:tr>
            </a:tbl>
          </a:graphicData>
        </a:graphic>
      </p:graphicFrame>
      <p:pic>
        <p:nvPicPr>
          <p:cNvPr id="19" name="Picture 18">
            <a:extLst>
              <a:ext uri="{FF2B5EF4-FFF2-40B4-BE49-F238E27FC236}">
                <a16:creationId xmlns:a16="http://schemas.microsoft.com/office/drawing/2014/main" id="{305D6BCB-3273-4F0C-A5A3-54958FD07395}"/>
              </a:ext>
            </a:extLst>
          </p:cNvPr>
          <p:cNvPicPr>
            <a:picLocks noChangeAspect="1"/>
          </p:cNvPicPr>
          <p:nvPr/>
        </p:nvPicPr>
        <p:blipFill>
          <a:blip r:embed="rId8"/>
          <a:stretch>
            <a:fillRect/>
          </a:stretch>
        </p:blipFill>
        <p:spPr>
          <a:xfrm>
            <a:off x="10713339" y="4011053"/>
            <a:ext cx="851412" cy="2700000"/>
          </a:xfrm>
          <a:prstGeom prst="rect">
            <a:avLst/>
          </a:prstGeom>
        </p:spPr>
      </p:pic>
      <p:pic>
        <p:nvPicPr>
          <p:cNvPr id="20" name="Picture 19">
            <a:extLst>
              <a:ext uri="{FF2B5EF4-FFF2-40B4-BE49-F238E27FC236}">
                <a16:creationId xmlns:a16="http://schemas.microsoft.com/office/drawing/2014/main" id="{789F96C5-E0F5-4ACA-901D-AB9C804F7522}"/>
              </a:ext>
            </a:extLst>
          </p:cNvPr>
          <p:cNvPicPr>
            <a:picLocks noChangeAspect="1"/>
          </p:cNvPicPr>
          <p:nvPr/>
        </p:nvPicPr>
        <p:blipFill>
          <a:blip r:embed="rId9"/>
          <a:stretch>
            <a:fillRect/>
          </a:stretch>
        </p:blipFill>
        <p:spPr>
          <a:xfrm>
            <a:off x="6749979" y="2372305"/>
            <a:ext cx="838954" cy="4356000"/>
          </a:xfrm>
          <a:prstGeom prst="rect">
            <a:avLst/>
          </a:prstGeom>
        </p:spPr>
      </p:pic>
    </p:spTree>
    <p:extLst>
      <p:ext uri="{BB962C8B-B14F-4D97-AF65-F5344CB8AC3E}">
        <p14:creationId xmlns:p14="http://schemas.microsoft.com/office/powerpoint/2010/main" val="3453496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Bitstream Vera Sans"/>
        <a:cs typeface="Bitstream Vera Sans"/>
      </a:majorFont>
      <a:minorFont>
        <a:latin typeface="Arial"/>
        <a:ea typeface="Bitstream Vera Sans"/>
        <a:cs typeface="Bitstream Vera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1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1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74726</TotalTime>
  <Words>552</Words>
  <Application>Microsoft Office PowerPoint</Application>
  <PresentationFormat>Widescreen</PresentationFormat>
  <Paragraphs>134</Paragraphs>
  <Slides>13</Slides>
  <Notes>13</Notes>
  <HiddenSlides>0</HiddenSlides>
  <MMClips>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Calibri Light</vt:lpstr>
      <vt:lpstr>Cambria Math</vt:lpstr>
      <vt:lpstr>Times New Roman</vt:lpstr>
      <vt:lpstr>Office Theme</vt:lpstr>
      <vt:lpstr>4_Office Theme</vt:lpstr>
      <vt:lpstr>3_Office Theme</vt:lpstr>
      <vt:lpstr>PowerPoint Presentation</vt:lpstr>
      <vt:lpstr>Outline</vt:lpstr>
      <vt:lpstr>Computational Time to be Addressed</vt:lpstr>
      <vt:lpstr>Computational Time to be Addressed</vt:lpstr>
      <vt:lpstr>Computational Time to be Addressed</vt:lpstr>
      <vt:lpstr>PowerPoint Presentation</vt:lpstr>
      <vt:lpstr>Cylinder Filling by Modelling of Injection Unit</vt:lpstr>
      <vt:lpstr>Cylinder Filling by Modelling of Injection Unit</vt:lpstr>
      <vt:lpstr>DualSPHysics vs Moldflow and Experiment </vt:lpstr>
      <vt:lpstr>Non-Newtonian Velocity Results </vt:lpstr>
      <vt:lpstr>Non-Newtonian Pressure Results</vt:lpstr>
      <vt:lpstr>Newtonian Velocity Results</vt:lpstr>
      <vt:lpstr>Newtonian Pressure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saleh</dc:creator>
  <cp:lastModifiedBy>saleh</cp:lastModifiedBy>
  <cp:revision>6213</cp:revision>
  <dcterms:created xsi:type="dcterms:W3CDTF">2019-02-13T16:42:19Z</dcterms:created>
  <dcterms:modified xsi:type="dcterms:W3CDTF">2021-05-19T17:54:43Z</dcterms:modified>
</cp:coreProperties>
</file>